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4"/>
  </p:sldMasterIdLst>
  <p:notesMasterIdLst>
    <p:notesMasterId r:id="rId18"/>
  </p:notesMasterIdLst>
  <p:handoutMasterIdLst>
    <p:handoutMasterId r:id="rId19"/>
  </p:handoutMasterIdLst>
  <p:sldIdLst>
    <p:sldId id="622" r:id="rId5"/>
    <p:sldId id="693" r:id="rId6"/>
    <p:sldId id="705" r:id="rId7"/>
    <p:sldId id="696" r:id="rId8"/>
    <p:sldId id="694" r:id="rId9"/>
    <p:sldId id="697" r:id="rId10"/>
    <p:sldId id="701" r:id="rId11"/>
    <p:sldId id="698" r:id="rId12"/>
    <p:sldId id="702" r:id="rId13"/>
    <p:sldId id="700" r:id="rId14"/>
    <p:sldId id="699" r:id="rId15"/>
    <p:sldId id="703" r:id="rId16"/>
    <p:sldId id="704" r:id="rId17"/>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DBA"/>
    <a:srgbClr val="00B5E2"/>
    <a:srgbClr val="C5B9AC"/>
    <a:srgbClr val="00205B"/>
    <a:srgbClr val="D6D2C4"/>
    <a:srgbClr val="E8E8E8"/>
    <a:srgbClr val="E0E0E0"/>
    <a:srgbClr val="F1F1F1"/>
    <a:srgbClr val="FEDB00"/>
    <a:srgbClr val="99C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394C3-85DF-4263-B6C0-8224342E53D4}" v="10" dt="2025-10-21T08:23:01.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299" autoAdjust="0"/>
  </p:normalViewPr>
  <p:slideViewPr>
    <p:cSldViewPr snapToGrid="0">
      <p:cViewPr varScale="1">
        <p:scale>
          <a:sx n="102" d="100"/>
          <a:sy n="102" d="100"/>
        </p:scale>
        <p:origin x="816" y="108"/>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020"/>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Dreis" userId="be3d31da-e8c0-45af-8bb4-ed5b6824e022" providerId="ADAL" clId="{D936F9A8-6BCF-4DE9-B184-E7F90E815645}"/>
    <pc:docChg chg="modSld">
      <pc:chgData name="Markus Dreis" userId="be3d31da-e8c0-45af-8bb4-ed5b6824e022" providerId="ADAL" clId="{D936F9A8-6BCF-4DE9-B184-E7F90E815645}" dt="2025-10-21T08:24:56.935" v="289" actId="6549"/>
      <pc:docMkLst>
        <pc:docMk/>
      </pc:docMkLst>
      <pc:sldChg chg="modSp mod">
        <pc:chgData name="Markus Dreis" userId="be3d31da-e8c0-45af-8bb4-ed5b6824e022" providerId="ADAL" clId="{D936F9A8-6BCF-4DE9-B184-E7F90E815645}" dt="2025-10-21T08:24:56.935" v="289" actId="6549"/>
        <pc:sldMkLst>
          <pc:docMk/>
          <pc:sldMk cId="453894124" sldId="698"/>
        </pc:sldMkLst>
        <pc:spChg chg="mod">
          <ac:chgData name="Markus Dreis" userId="be3d31da-e8c0-45af-8bb4-ed5b6824e022" providerId="ADAL" clId="{D936F9A8-6BCF-4DE9-B184-E7F90E815645}" dt="2025-10-21T08:24:56.935" v="289" actId="6549"/>
          <ac:spMkLst>
            <pc:docMk/>
            <pc:sldMk cId="453894124" sldId="698"/>
            <ac:spMk id="2" creationId="{26298816-2E80-22EF-740E-BA13486766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2" y="-8719"/>
            <a:ext cx="12044218"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7894" y="-8719"/>
            <a:ext cx="647425" cy="647425"/>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655319" y="1"/>
            <a:ext cx="11536681" cy="640079"/>
          </a:xfrm>
        </p:spPr>
        <p:txBody>
          <a:bodyPr/>
          <a:lstStyle>
            <a:lvl1pPr marL="221544">
              <a:defRPr>
                <a:solidFill>
                  <a:schemeClr val="tx1"/>
                </a:solidFill>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97672" y="83805"/>
            <a:ext cx="485747" cy="482634"/>
          </a:xfrm>
          <a:prstGeom prst="rect">
            <a:avLst/>
          </a:prstGeom>
        </p:spPr>
      </p:pic>
    </p:spTree>
    <p:extLst>
      <p:ext uri="{BB962C8B-B14F-4D97-AF65-F5344CB8AC3E}">
        <p14:creationId xmlns:p14="http://schemas.microsoft.com/office/powerpoint/2010/main" val="10355708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 MSG">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610" y="1115816"/>
            <a:ext cx="9572000" cy="5424132"/>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8718"/>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
        <p:nvSpPr>
          <p:cNvPr id="5" name="Content Placeholder 4">
            <a:extLst>
              <a:ext uri="{FF2B5EF4-FFF2-40B4-BE49-F238E27FC236}">
                <a16:creationId xmlns:a16="http://schemas.microsoft.com/office/drawing/2014/main" id="{85EA4D8D-1025-6D6E-DE22-79BBC9E385D6}"/>
              </a:ext>
            </a:extLst>
          </p:cNvPr>
          <p:cNvSpPr>
            <a:spLocks noGrp="1"/>
          </p:cNvSpPr>
          <p:nvPr>
            <p:ph sz="quarter" idx="10"/>
          </p:nvPr>
        </p:nvSpPr>
        <p:spPr>
          <a:xfrm>
            <a:off x="1339850" y="6696075"/>
            <a:ext cx="914400" cy="914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139669526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792479" y="4"/>
            <a:ext cx="11399521" cy="600764"/>
          </a:xfrm>
          <a:prstGeom prst="rect">
            <a:avLst/>
          </a:prstGeom>
          <a:noFill/>
          <a:ln w="9525">
            <a:noFill/>
            <a:miter lim="800000"/>
            <a:headEnd/>
            <a:tailEnd/>
          </a:ln>
        </p:spPr>
        <p:txBody>
          <a:bodyPr vert="horz" wrap="square" lIns="0" tIns="36000" rIns="36000" bIns="36000" numCol="1" anchor="ctr" anchorCtr="0" compatLnSpc="1">
            <a:prstTxWarp prst="textNoShape">
              <a:avLst/>
            </a:prstTxWarp>
            <a:normAutofit/>
          </a:bodyPr>
          <a:lstStyle/>
          <a:p>
            <a:pPr lvl="0"/>
            <a:r>
              <a:rPr lang="en-US"/>
              <a:t>Click to edit Master title style</a:t>
            </a:r>
            <a:endParaRPr lang="en-GB" dirty="0"/>
          </a:p>
        </p:txBody>
      </p:sp>
      <p:sp>
        <p:nvSpPr>
          <p:cNvPr id="29700" name="Rectangle 58"/>
          <p:cNvSpPr>
            <a:spLocks noGrp="1" noChangeArrowheads="1"/>
          </p:cNvSpPr>
          <p:nvPr>
            <p:ph type="body" idx="1"/>
          </p:nvPr>
        </p:nvSpPr>
        <p:spPr bwMode="auto">
          <a:xfrm>
            <a:off x="145054" y="1139429"/>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sp>
        <p:nvSpPr>
          <p:cNvPr id="2" name="Rectangle 1"/>
          <p:cNvSpPr/>
          <p:nvPr userDrawn="1"/>
        </p:nvSpPr>
        <p:spPr>
          <a:xfrm>
            <a:off x="11519350" y="6593586"/>
            <a:ext cx="609135" cy="262829"/>
          </a:xfrm>
          <a:prstGeom prst="rect">
            <a:avLst/>
          </a:prstGeom>
        </p:spPr>
        <p:txBody>
          <a:bodyPr wrap="square">
            <a:spAutoFit/>
          </a:bodyPr>
          <a:lstStyle/>
          <a:p>
            <a:pPr algn="r"/>
            <a:fld id="{FF9CC606-8418-49EA-9DB7-3FFD72983DD3}" type="slidenum">
              <a:rPr lang="de-DE" sz="1050" b="0" smtClean="0">
                <a:solidFill>
                  <a:srgbClr val="00B5E2"/>
                </a:solidFill>
                <a:latin typeface="Bahnschrift Light" panose="020B0502040204020203" pitchFamily="34" charset="0"/>
                <a:ea typeface="Roboto" panose="02000000000000000000" pitchFamily="2" charset="0"/>
                <a:cs typeface="Arial" pitchFamily="34" charset="0"/>
              </a:rPr>
              <a:pPr algn="r"/>
              <a:t>‹#›</a:t>
            </a:fld>
            <a:endParaRPr lang="en-GB" sz="1050" dirty="0">
              <a:latin typeface="Bahnschrift Light" panose="020B0502040204020203" pitchFamily="34" charset="0"/>
              <a:ea typeface="Roboto"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7677" r:id="rId1"/>
    <p:sldLayoutId id="2147487711" r:id="rId2"/>
  </p:sldLayoutIdLst>
  <p:transition/>
  <p:txStyles>
    <p:titleStyle>
      <a:lvl1pPr marL="220791" algn="l" rtl="0" eaLnBrk="1" fontAlgn="base" hangingPunct="1">
        <a:spcBef>
          <a:spcPct val="0"/>
        </a:spcBef>
        <a:spcAft>
          <a:spcPct val="0"/>
        </a:spcAft>
        <a:defRPr sz="3200" b="0" spc="-100" baseline="0">
          <a:solidFill>
            <a:schemeClr val="bg1"/>
          </a:solidFill>
          <a:latin typeface="Bahnschrift SemiLight" panose="020B0502040204020203"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spc="-100" baseline="0">
          <a:solidFill>
            <a:schemeClr val="tx2"/>
          </a:solidFill>
          <a:latin typeface="Bahnschrift Light" panose="020B0502040204020203"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3939" spc="-100" baseline="0">
          <a:solidFill>
            <a:schemeClr val="tx2"/>
          </a:solidFill>
          <a:latin typeface="Bahnschrift Light" panose="020B0502040204020203"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spc="-100" baseline="0">
          <a:solidFill>
            <a:schemeClr val="tx2"/>
          </a:solidFill>
          <a:latin typeface="Bahnschrift Light" panose="020B0502040204020203"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spc="-100" baseline="0">
          <a:solidFill>
            <a:schemeClr val="tx2"/>
          </a:solidFill>
          <a:latin typeface="Bahnschrift Light" panose="020B0502040204020203"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spc="-100" baseline="0">
          <a:solidFill>
            <a:schemeClr val="tx2"/>
          </a:solidFill>
          <a:latin typeface="Bahnschrift Light" panose="020B0502040204020203"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title="[DM_DOCNAME]"/>
          <p:cNvSpPr txBox="1"/>
          <p:nvPr/>
        </p:nvSpPr>
        <p:spPr>
          <a:xfrm>
            <a:off x="-1" y="1884152"/>
            <a:ext cx="5390148" cy="2364063"/>
          </a:xfrm>
          <a:prstGeom prst="rect">
            <a:avLst/>
          </a:prstGeom>
          <a:solidFill>
            <a:schemeClr val="bg1"/>
          </a:solidFill>
        </p:spPr>
        <p:txBody>
          <a:bodyPr wrap="square" lIns="288000" tIns="180000" rIns="288000" bIns="180000" rtlCol="0" anchor="t" anchorCtr="0">
            <a:spAutoFit/>
          </a:bodyPr>
          <a:lstStyle/>
          <a:p>
            <a:pPr>
              <a:defRPr/>
            </a:pPr>
            <a:r>
              <a:rPr lang="en-IE" sz="3200" spc="-100" dirty="0">
                <a:solidFill>
                  <a:schemeClr val="tx1"/>
                </a:solidFill>
                <a:latin typeface="Arial" panose="020B0604020202020204" pitchFamily="34" charset="0"/>
                <a:cs typeface="Arial" panose="020B0604020202020204" pitchFamily="34" charset="0"/>
              </a:rPr>
              <a:t>Current Developments in Spectrum Management</a:t>
            </a:r>
            <a:endParaRPr lang="en-GB" sz="1800" b="0" dirty="0">
              <a:solidFill>
                <a:schemeClr val="tx1"/>
              </a:solidFill>
              <a:latin typeface="Arial" panose="020B0604020202020204" pitchFamily="34" charset="0"/>
              <a:ea typeface="Roboto Medium" panose="02000000000000000000" pitchFamily="2" charset="0"/>
              <a:cs typeface="Arial" panose="020B0604020202020204" pitchFamily="34" charset="0"/>
            </a:endParaRPr>
          </a:p>
          <a:p>
            <a:pPr>
              <a:defRPr/>
            </a:pPr>
            <a:endParaRPr lang="en-GB" sz="1800" b="0" i="1" dirty="0">
              <a:solidFill>
                <a:schemeClr val="tx1"/>
              </a:solidFill>
              <a:latin typeface="Arial" panose="020B0604020202020204" pitchFamily="34" charset="0"/>
              <a:ea typeface="Roboto" panose="02000000000000000000" pitchFamily="2" charset="0"/>
              <a:cs typeface="Arial" panose="020B0604020202020204" pitchFamily="34" charset="0"/>
            </a:endParaRPr>
          </a:p>
          <a:p>
            <a:pPr>
              <a:defRPr/>
            </a:pPr>
            <a:r>
              <a:rPr lang="en-GB" sz="1800" b="0" i="1" dirty="0">
                <a:solidFill>
                  <a:schemeClr val="tx1"/>
                </a:solidFill>
                <a:latin typeface="Arial" panose="020B0604020202020204" pitchFamily="34" charset="0"/>
                <a:ea typeface="Roboto" panose="02000000000000000000" pitchFamily="2" charset="0"/>
                <a:cs typeface="Arial" panose="020B0604020202020204" pitchFamily="34" charset="0"/>
              </a:rPr>
              <a:t>Markus Dreis</a:t>
            </a:r>
          </a:p>
          <a:p>
            <a:pPr>
              <a:defRPr/>
            </a:pPr>
            <a:endParaRPr lang="en-GB" sz="1600" b="0" i="1" kern="0" dirty="0">
              <a:solidFill>
                <a:schemeClr val="tx1"/>
              </a:solidFill>
              <a:latin typeface="Arial" panose="020B0604020202020204" pitchFamily="34" charset="0"/>
              <a:ea typeface="Roboto" panose="02000000000000000000" pitchFamily="2" charset="0"/>
              <a:cs typeface="Arial" panose="020B0604020202020204" pitchFamily="34" charset="0"/>
            </a:endParaRPr>
          </a:p>
          <a:p>
            <a:pPr>
              <a:defRPr/>
            </a:pPr>
            <a:r>
              <a:rPr lang="en-GB" sz="1400" b="0" i="1" dirty="0">
                <a:solidFill>
                  <a:schemeClr val="tx1"/>
                </a:solidFill>
                <a:latin typeface="Arial" panose="020B0604020202020204" pitchFamily="34" charset="0"/>
                <a:ea typeface="Roboto Light" panose="02000000000000000000" pitchFamily="2" charset="0"/>
                <a:cs typeface="Arial" panose="020B0604020202020204" pitchFamily="34" charset="0"/>
              </a:rPr>
              <a:t>RFI 2025 Online Workshop, 21 October 2025</a:t>
            </a:r>
          </a:p>
        </p:txBody>
      </p:sp>
    </p:spTree>
    <p:extLst>
      <p:ext uri="{BB962C8B-B14F-4D97-AF65-F5344CB8AC3E}">
        <p14:creationId xmlns:p14="http://schemas.microsoft.com/office/powerpoint/2010/main" val="192189733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9BAF3-BA37-5D08-6123-AEB97947E2A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77756433-C4A6-9766-74F2-31805C140699}"/>
              </a:ext>
            </a:extLst>
          </p:cNvPr>
          <p:cNvSpPr>
            <a:spLocks noGrp="1"/>
          </p:cNvSpPr>
          <p:nvPr>
            <p:ph type="title"/>
          </p:nvPr>
        </p:nvSpPr>
        <p:spPr/>
        <p:txBody>
          <a:bodyPr>
            <a:normAutofit/>
          </a:bodyPr>
          <a:lstStyle/>
          <a:p>
            <a:r>
              <a:rPr lang="en-GB" dirty="0"/>
              <a:t>Developments</a:t>
            </a:r>
            <a:r>
              <a:rPr lang="en-IE" dirty="0"/>
              <a:t> in spectrum management &amp; use – trends (5)</a:t>
            </a:r>
            <a:endParaRPr lang="en-GB" dirty="0"/>
          </a:p>
        </p:txBody>
      </p:sp>
      <p:sp>
        <p:nvSpPr>
          <p:cNvPr id="2" name="TextBox 1">
            <a:extLst>
              <a:ext uri="{FF2B5EF4-FFF2-40B4-BE49-F238E27FC236}">
                <a16:creationId xmlns:a16="http://schemas.microsoft.com/office/drawing/2014/main" id="{1F395BD0-0504-BC7E-B53E-6372F7925E61}"/>
              </a:ext>
            </a:extLst>
          </p:cNvPr>
          <p:cNvSpPr txBox="1"/>
          <p:nvPr/>
        </p:nvSpPr>
        <p:spPr>
          <a:xfrm>
            <a:off x="213753" y="640080"/>
            <a:ext cx="11764494" cy="6063198"/>
          </a:xfrm>
          <a:prstGeom prst="rect">
            <a:avLst/>
          </a:prstGeom>
          <a:noFill/>
        </p:spPr>
        <p:txBody>
          <a:bodyPr wrap="square" rtlCol="0">
            <a:spAutoFit/>
          </a:bodyPr>
          <a:lstStyle/>
          <a:p>
            <a:pPr marL="0" lvl="1"/>
            <a:r>
              <a:rPr lang="en-GB" sz="2400" kern="100" spc="-100" dirty="0">
                <a:latin typeface="+mn-lt"/>
                <a:ea typeface="Roboto" panose="02000000000000000000" pitchFamily="2" charset="0"/>
              </a:rPr>
              <a:t>Additional spectrum identification for IMT (WRC-27 Agenda Item 1.7) in the bands </a:t>
            </a:r>
            <a:r>
              <a:rPr lang="en-IE" sz="2400" kern="100" spc="-100" dirty="0">
                <a:latin typeface="+mn-lt"/>
                <a:ea typeface="Roboto" panose="02000000000000000000" pitchFamily="2" charset="0"/>
              </a:rPr>
              <a:t>4400-4800 MHz and 7125-8400 MHz (or parts thereof), and 14.8-15.35 GHz</a:t>
            </a:r>
            <a:endParaRPr lang="en-GB" sz="2400" kern="100" spc="-100" dirty="0">
              <a:latin typeface="+mn-lt"/>
              <a:ea typeface="Roboto" panose="02000000000000000000" pitchFamily="2" charset="0"/>
            </a:endParaRPr>
          </a:p>
          <a:p>
            <a:pPr marL="342900" lvl="2" indent="-342900">
              <a:spcBef>
                <a:spcPts val="1200"/>
              </a:spcBef>
              <a:buFont typeface="Arial" panose="020B0604020202020204" pitchFamily="34" charset="0"/>
              <a:buChar char="•"/>
            </a:pPr>
            <a:r>
              <a:rPr lang="en-IE" sz="1800" b="0" kern="100" spc="-100" dirty="0">
                <a:solidFill>
                  <a:srgbClr val="C00000"/>
                </a:solidFill>
                <a:latin typeface="+mn-lt"/>
                <a:ea typeface="Roboto" panose="02000000000000000000" pitchFamily="2" charset="0"/>
              </a:rPr>
              <a:t>Some potential negative impacts on the potential new allocations to EESS (passive) for SST measurements </a:t>
            </a:r>
            <a:r>
              <a:rPr lang="en-IE" sz="1800" b="0" kern="100" spc="-100" dirty="0">
                <a:latin typeface="+mn-lt"/>
                <a:ea typeface="Roboto" panose="02000000000000000000" pitchFamily="2" charset="0"/>
              </a:rPr>
              <a:t>in the bands 4200-4400 MHz and 8400-8500 MHz from potential IMT identification in neighbouring bands.</a:t>
            </a:r>
          </a:p>
          <a:p>
            <a:pPr marL="342900" lvl="2" indent="-342900">
              <a:spcBef>
                <a:spcPts val="1200"/>
              </a:spcBef>
              <a:buFont typeface="Arial" panose="020B0604020202020204" pitchFamily="34" charset="0"/>
              <a:buChar char="•"/>
            </a:pPr>
            <a:r>
              <a:rPr lang="en-GB" sz="1800" b="0" kern="100" spc="-100" dirty="0">
                <a:latin typeface="+mn-lt"/>
                <a:ea typeface="Roboto" panose="02000000000000000000" pitchFamily="2" charset="0"/>
              </a:rPr>
              <a:t>Discussions ongoing in ITU-R whether or not to consider studies on the potential for RFI from the </a:t>
            </a:r>
            <a:r>
              <a:rPr lang="en-IE" sz="1800" b="0" kern="100" spc="-100" dirty="0">
                <a:latin typeface="+mn-lt"/>
                <a:ea typeface="Roboto" panose="02000000000000000000" pitchFamily="2" charset="0"/>
              </a:rPr>
              <a:t>Space Research Service (Earth-to-space) in 7145-7190 MHz (deep space) and 7190-7235 MHz (near-Earth) uplinks into IMT;</a:t>
            </a:r>
          </a:p>
          <a:p>
            <a:pPr marL="800100" lvl="3" indent="-342900">
              <a:spcBef>
                <a:spcPts val="600"/>
              </a:spcBef>
              <a:buFont typeface="Arial" panose="020B0604020202020204" pitchFamily="34" charset="0"/>
              <a:buChar char="•"/>
            </a:pPr>
            <a:r>
              <a:rPr lang="en-IE" sz="1800" b="0" kern="100" spc="-100" dirty="0">
                <a:latin typeface="+mn-lt"/>
                <a:ea typeface="Roboto" panose="02000000000000000000" pitchFamily="2" charset="0"/>
              </a:rPr>
              <a:t>This would result in large separation distances to protect IMT which in turn could result in </a:t>
            </a:r>
            <a:r>
              <a:rPr lang="en-IE" sz="1800" b="0" kern="100" spc="-100" dirty="0">
                <a:solidFill>
                  <a:srgbClr val="C00000"/>
                </a:solidFill>
                <a:latin typeface="+mn-lt"/>
                <a:ea typeface="Roboto" panose="02000000000000000000" pitchFamily="2" charset="0"/>
              </a:rPr>
              <a:t>future negative impacts to the operation of SRS Earth stations. </a:t>
            </a:r>
          </a:p>
          <a:p>
            <a:pPr marL="1257300" lvl="4" indent="-342900">
              <a:spcBef>
                <a:spcPts val="600"/>
              </a:spcBef>
              <a:buFont typeface="Arial" panose="020B0604020202020204" pitchFamily="34" charset="0"/>
              <a:buChar char="•"/>
            </a:pPr>
            <a:r>
              <a:rPr lang="en-IE" sz="1800" b="0" kern="100" spc="-100" dirty="0">
                <a:solidFill>
                  <a:srgbClr val="C00000"/>
                </a:solidFill>
                <a:latin typeface="+mn-lt"/>
                <a:ea typeface="Roboto" panose="02000000000000000000" pitchFamily="2" charset="0"/>
              </a:rPr>
              <a:t>Experience: National regulators give priority for IMT over SRS Earth station deployments.</a:t>
            </a:r>
          </a:p>
          <a:p>
            <a:pPr marL="342900" lvl="3" indent="-342900">
              <a:spcBef>
                <a:spcPts val="1200"/>
              </a:spcBef>
              <a:buFont typeface="Arial" panose="020B0604020202020204" pitchFamily="34" charset="0"/>
              <a:buChar char="•"/>
            </a:pPr>
            <a:r>
              <a:rPr lang="en-GB" sz="1800" b="0" kern="100" spc="-100" dirty="0">
                <a:latin typeface="+mn-lt"/>
                <a:ea typeface="Roboto" panose="02000000000000000000" pitchFamily="2" charset="0"/>
              </a:rPr>
              <a:t>Studies on required separation distances to protect EESS and </a:t>
            </a:r>
            <a:r>
              <a:rPr lang="en-GB" sz="1800" b="0" kern="100" spc="-100" dirty="0" err="1">
                <a:latin typeface="+mn-lt"/>
                <a:ea typeface="Roboto" panose="02000000000000000000" pitchFamily="2" charset="0"/>
              </a:rPr>
              <a:t>MetSat</a:t>
            </a:r>
            <a:r>
              <a:rPr lang="en-GB" sz="1800" b="0" kern="100" spc="-100" dirty="0">
                <a:latin typeface="+mn-lt"/>
                <a:ea typeface="Roboto" panose="02000000000000000000" pitchFamily="2" charset="0"/>
              </a:rPr>
              <a:t> Earth stations in various bands (7450-7550 MHz, 7750-7900 MHz and 8025-8400 MHz);</a:t>
            </a:r>
          </a:p>
          <a:p>
            <a:pPr marL="800100" lvl="4" indent="-342900">
              <a:spcBef>
                <a:spcPts val="600"/>
              </a:spcBef>
              <a:buFont typeface="Arial" panose="020B0604020202020204" pitchFamily="34" charset="0"/>
              <a:buChar char="•"/>
            </a:pPr>
            <a:r>
              <a:rPr lang="en-GB" sz="1800" b="0" kern="100" spc="-100" dirty="0">
                <a:solidFill>
                  <a:srgbClr val="C00000"/>
                </a:solidFill>
                <a:latin typeface="+mn-lt"/>
                <a:ea typeface="Roboto" panose="02000000000000000000" pitchFamily="2" charset="0"/>
              </a:rPr>
              <a:t>Numbers currently range from 1-5km to 200km, depending on the assumptions used (and the authors)</a:t>
            </a:r>
            <a:r>
              <a:rPr lang="en-GB" sz="1800" b="0" kern="100" spc="-100" dirty="0">
                <a:latin typeface="+mn-lt"/>
                <a:ea typeface="Roboto" panose="02000000000000000000" pitchFamily="2" charset="0"/>
              </a:rPr>
              <a:t>;</a:t>
            </a:r>
          </a:p>
          <a:p>
            <a:pPr marL="1257300" lvl="4" indent="-342900">
              <a:spcBef>
                <a:spcPts val="600"/>
              </a:spcBef>
              <a:buFont typeface="Arial" panose="020B0604020202020204" pitchFamily="34" charset="0"/>
              <a:buChar char="•"/>
            </a:pPr>
            <a:r>
              <a:rPr lang="en-GB" sz="1800" b="0" kern="100" spc="-100" dirty="0">
                <a:latin typeface="+mn-lt"/>
                <a:ea typeface="Roboto" panose="02000000000000000000" pitchFamily="2" charset="0"/>
              </a:rPr>
              <a:t>Regulatory conditions to protect existing services such as RAS, EESS (passive) or receiving Earth stations of data from EESS and </a:t>
            </a:r>
            <a:r>
              <a:rPr lang="en-GB" sz="1800" b="0" kern="100" spc="-100" dirty="0" err="1">
                <a:latin typeface="+mn-lt"/>
                <a:ea typeface="Roboto" panose="02000000000000000000" pitchFamily="2" charset="0"/>
              </a:rPr>
              <a:t>MetSat</a:t>
            </a:r>
            <a:r>
              <a:rPr lang="en-GB" sz="1800" b="0" kern="100" spc="-100" dirty="0">
                <a:latin typeface="+mn-lt"/>
                <a:ea typeface="Roboto" panose="02000000000000000000" pitchFamily="2" charset="0"/>
              </a:rPr>
              <a:t> satellites are not very much appreciated as they devalue the spectrum to be auctioned.</a:t>
            </a:r>
          </a:p>
          <a:p>
            <a:pPr marL="1714500" lvl="5" indent="-342900">
              <a:spcBef>
                <a:spcPts val="600"/>
              </a:spcBef>
              <a:buFont typeface="Arial" panose="020B0604020202020204" pitchFamily="34" charset="0"/>
              <a:buChar char="•"/>
            </a:pPr>
            <a:r>
              <a:rPr lang="en-GB" sz="1800" b="0" kern="100" spc="-100" dirty="0">
                <a:solidFill>
                  <a:srgbClr val="C00000"/>
                </a:solidFill>
                <a:latin typeface="+mn-lt"/>
                <a:ea typeface="Roboto" panose="02000000000000000000" pitchFamily="2" charset="0"/>
              </a:rPr>
              <a:t>Result: No protection is granted to EESS and </a:t>
            </a:r>
            <a:r>
              <a:rPr lang="en-GB" sz="1800" b="0" kern="100" spc="-100" dirty="0" err="1">
                <a:solidFill>
                  <a:srgbClr val="C00000"/>
                </a:solidFill>
                <a:latin typeface="+mn-lt"/>
                <a:ea typeface="Roboto" panose="02000000000000000000" pitchFamily="2" charset="0"/>
              </a:rPr>
              <a:t>MetSat</a:t>
            </a:r>
            <a:r>
              <a:rPr lang="en-GB" sz="1800" b="0" kern="100" spc="-100" dirty="0">
                <a:solidFill>
                  <a:srgbClr val="C00000"/>
                </a:solidFill>
                <a:latin typeface="+mn-lt"/>
                <a:ea typeface="Roboto" panose="02000000000000000000" pitchFamily="2" charset="0"/>
              </a:rPr>
              <a:t> receiving Earth stations.</a:t>
            </a:r>
          </a:p>
          <a:p>
            <a:pPr marL="358775" lvl="4" indent="-342900">
              <a:spcBef>
                <a:spcPts val="1200"/>
              </a:spcBef>
              <a:buFont typeface="Arial" panose="020B0604020202020204" pitchFamily="34" charset="0"/>
              <a:buChar char="•"/>
            </a:pPr>
            <a:r>
              <a:rPr lang="en-GB" sz="1800" b="0" kern="100" spc="-100" dirty="0">
                <a:latin typeface="+mn-lt"/>
                <a:ea typeface="Roboto" panose="02000000000000000000" pitchFamily="2" charset="0"/>
              </a:rPr>
              <a:t>The band 15.35-15.4 GHz is subject to RR footnote 5.340 (all emissions are prohibited) and thus used by RAS worldwide. </a:t>
            </a:r>
          </a:p>
          <a:p>
            <a:pPr marL="815975" lvl="5" indent="-342900">
              <a:spcBef>
                <a:spcPts val="600"/>
              </a:spcBef>
              <a:buFont typeface="Arial" panose="020B0604020202020204" pitchFamily="34" charset="0"/>
              <a:buChar char="•"/>
            </a:pPr>
            <a:r>
              <a:rPr lang="en-GB" sz="1800" b="0" kern="100" spc="-100" dirty="0">
                <a:solidFill>
                  <a:srgbClr val="00B050"/>
                </a:solidFill>
                <a:latin typeface="+mn-lt"/>
                <a:ea typeface="Roboto" panose="02000000000000000000" pitchFamily="2" charset="0"/>
              </a:rPr>
              <a:t>Mechanism: </a:t>
            </a:r>
            <a:r>
              <a:rPr lang="en-GB" sz="1800" b="0" kern="100" spc="-100" dirty="0">
                <a:latin typeface="+mn-lt"/>
                <a:ea typeface="Roboto" panose="02000000000000000000" pitchFamily="2" charset="0"/>
              </a:rPr>
              <a:t>Unwanted emissions to be limited to comply with RAS protection requirements (Rec ITU-R RA 769).</a:t>
            </a:r>
          </a:p>
        </p:txBody>
      </p:sp>
    </p:spTree>
    <p:extLst>
      <p:ext uri="{BB962C8B-B14F-4D97-AF65-F5344CB8AC3E}">
        <p14:creationId xmlns:p14="http://schemas.microsoft.com/office/powerpoint/2010/main" val="12424873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0CEE4-14A3-0A16-3135-8DEECA839DAC}"/>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EC8A395F-0711-85C4-319E-95F5935F9794}"/>
              </a:ext>
            </a:extLst>
          </p:cNvPr>
          <p:cNvSpPr>
            <a:spLocks noGrp="1"/>
          </p:cNvSpPr>
          <p:nvPr>
            <p:ph type="title"/>
          </p:nvPr>
        </p:nvSpPr>
        <p:spPr/>
        <p:txBody>
          <a:bodyPr>
            <a:normAutofit/>
          </a:bodyPr>
          <a:lstStyle/>
          <a:p>
            <a:r>
              <a:rPr lang="en-GB" dirty="0"/>
              <a:t>Developments</a:t>
            </a:r>
            <a:r>
              <a:rPr lang="en-IE" dirty="0"/>
              <a:t> in spectrum management &amp; use – trends (6)</a:t>
            </a:r>
            <a:endParaRPr lang="en-GB" dirty="0"/>
          </a:p>
        </p:txBody>
      </p:sp>
      <p:sp>
        <p:nvSpPr>
          <p:cNvPr id="2" name="TextBox 1">
            <a:extLst>
              <a:ext uri="{FF2B5EF4-FFF2-40B4-BE49-F238E27FC236}">
                <a16:creationId xmlns:a16="http://schemas.microsoft.com/office/drawing/2014/main" id="{46EB3793-28EF-A3D8-8097-71459954FDC0}"/>
              </a:ext>
            </a:extLst>
          </p:cNvPr>
          <p:cNvSpPr txBox="1"/>
          <p:nvPr/>
        </p:nvSpPr>
        <p:spPr>
          <a:xfrm>
            <a:off x="388070" y="772056"/>
            <a:ext cx="11415860" cy="5693866"/>
          </a:xfrm>
          <a:prstGeom prst="rect">
            <a:avLst/>
          </a:prstGeom>
          <a:noFill/>
        </p:spPr>
        <p:txBody>
          <a:bodyPr wrap="square" rtlCol="0">
            <a:spAutoFit/>
          </a:bodyPr>
          <a:lstStyle/>
          <a:p>
            <a:pPr marL="0" lvl="1"/>
            <a:r>
              <a:rPr lang="en-IE" sz="2400" kern="100" spc="-100" dirty="0">
                <a:latin typeface="+mn-lt"/>
                <a:ea typeface="Roboto" panose="02000000000000000000" pitchFamily="2" charset="0"/>
              </a:rPr>
              <a:t>New Mobile Satellite Service (MSS) allocations/applications</a:t>
            </a:r>
          </a:p>
          <a:p>
            <a:pPr marL="285750" lvl="1" indent="-285750">
              <a:spcBef>
                <a:spcPts val="1200"/>
              </a:spcBef>
              <a:buFont typeface="Arial" panose="020B0604020202020204" pitchFamily="34" charset="0"/>
              <a:buChar char="•"/>
            </a:pPr>
            <a:r>
              <a:rPr lang="en-IE" sz="2000" b="0" kern="100" spc="-100" dirty="0">
                <a:solidFill>
                  <a:srgbClr val="C00000"/>
                </a:solidFill>
                <a:latin typeface="+mn-lt"/>
                <a:ea typeface="Roboto" panose="02000000000000000000" pitchFamily="2" charset="0"/>
              </a:rPr>
              <a:t>Direct connectivity between space stations and IMT User Equipment (UE) in the frequency range 694-2700 MHz </a:t>
            </a:r>
            <a:r>
              <a:rPr lang="en-GB" sz="2000" b="0" kern="100" spc="-100" dirty="0">
                <a:solidFill>
                  <a:srgbClr val="C00000"/>
                </a:solidFill>
                <a:latin typeface="+mn-lt"/>
                <a:ea typeface="Roboto" panose="02000000000000000000" pitchFamily="2" charset="0"/>
              </a:rPr>
              <a:t>(WRC-27 Agenda Item 1.13)</a:t>
            </a:r>
            <a:r>
              <a:rPr lang="en-GB" sz="2000" b="0" kern="100" spc="-100" dirty="0">
                <a:latin typeface="+mn-lt"/>
                <a:ea typeface="Roboto" panose="02000000000000000000" pitchFamily="2" charset="0"/>
              </a:rPr>
              <a:t>;</a:t>
            </a:r>
          </a:p>
          <a:p>
            <a:pPr marL="742950" lvl="2" indent="-285750">
              <a:spcBef>
                <a:spcPts val="1200"/>
              </a:spcBef>
              <a:buFont typeface="Arial" panose="020B0604020202020204" pitchFamily="34" charset="0"/>
              <a:buChar char="•"/>
            </a:pPr>
            <a:r>
              <a:rPr lang="en-GB" sz="2000" b="0" kern="100" spc="-100" dirty="0">
                <a:latin typeface="+mn-lt"/>
                <a:ea typeface="Roboto" panose="02000000000000000000" pitchFamily="2" charset="0"/>
              </a:rPr>
              <a:t>Identification of a list of 15 frequency band pairs in the uplink and downlink for </a:t>
            </a:r>
            <a:r>
              <a:rPr lang="en-IE" sz="2000" b="0" kern="100" spc="-100" dirty="0">
                <a:latin typeface="+mn-lt"/>
                <a:ea typeface="Roboto" panose="02000000000000000000" pitchFamily="2" charset="0"/>
              </a:rPr>
              <a:t>MSS direct communication with IMT UE;</a:t>
            </a:r>
          </a:p>
          <a:p>
            <a:pPr marL="742950" lvl="2" indent="-285750">
              <a:spcBef>
                <a:spcPts val="1200"/>
              </a:spcBef>
              <a:buFont typeface="Arial" panose="020B0604020202020204" pitchFamily="34" charset="0"/>
              <a:buChar char="•"/>
            </a:pPr>
            <a:r>
              <a:rPr lang="en-IE" sz="2000" b="0" kern="100" spc="-100" dirty="0">
                <a:latin typeface="+mn-lt"/>
                <a:ea typeface="Roboto" panose="02000000000000000000" pitchFamily="2" charset="0"/>
              </a:rPr>
              <a:t>5 bands in overlap with other WRC-27 agenda items on MSS (1.12 and 1.14) adding complexity;</a:t>
            </a:r>
            <a:endParaRPr lang="en-GB" sz="2000" b="0" kern="100" spc="-100" dirty="0">
              <a:latin typeface="+mn-lt"/>
              <a:ea typeface="Roboto" panose="02000000000000000000" pitchFamily="2" charset="0"/>
            </a:endParaRPr>
          </a:p>
          <a:p>
            <a:pPr marL="742950" lvl="2" indent="-285750">
              <a:spcBef>
                <a:spcPts val="1200"/>
              </a:spcBef>
              <a:buFont typeface="Arial" panose="020B0604020202020204" pitchFamily="34" charset="0"/>
              <a:buChar char="•"/>
            </a:pPr>
            <a:r>
              <a:rPr lang="en-GB" sz="2000" b="0" kern="100" spc="-100" dirty="0">
                <a:solidFill>
                  <a:srgbClr val="C00000"/>
                </a:solidFill>
                <a:latin typeface="+mn-lt"/>
                <a:ea typeface="Roboto" panose="02000000000000000000" pitchFamily="2" charset="0"/>
              </a:rPr>
              <a:t>Potential impact from direct to cell transmissions on RAS up to 4</a:t>
            </a:r>
            <a:r>
              <a:rPr lang="en-GB" sz="2000" b="0" kern="100" spc="-100" baseline="30000" dirty="0">
                <a:solidFill>
                  <a:srgbClr val="C00000"/>
                </a:solidFill>
                <a:latin typeface="+mn-lt"/>
                <a:ea typeface="Roboto" panose="02000000000000000000" pitchFamily="2" charset="0"/>
              </a:rPr>
              <a:t>th</a:t>
            </a:r>
            <a:r>
              <a:rPr lang="en-GB" sz="2000" b="0" kern="100" spc="-100" dirty="0">
                <a:solidFill>
                  <a:srgbClr val="C00000"/>
                </a:solidFill>
                <a:latin typeface="+mn-lt"/>
                <a:ea typeface="Roboto" panose="02000000000000000000" pitchFamily="2" charset="0"/>
              </a:rPr>
              <a:t> and 5</a:t>
            </a:r>
            <a:r>
              <a:rPr lang="en-GB" sz="2000" b="0" kern="100" spc="-100" baseline="30000" dirty="0">
                <a:solidFill>
                  <a:srgbClr val="C00000"/>
                </a:solidFill>
                <a:latin typeface="+mn-lt"/>
                <a:ea typeface="Roboto" panose="02000000000000000000" pitchFamily="2" charset="0"/>
              </a:rPr>
              <a:t>th</a:t>
            </a:r>
            <a:r>
              <a:rPr lang="en-GB" sz="2000" b="0" kern="100" spc="-100" dirty="0">
                <a:solidFill>
                  <a:srgbClr val="C00000"/>
                </a:solidFill>
                <a:latin typeface="+mn-lt"/>
                <a:ea typeface="Roboto" panose="02000000000000000000" pitchFamily="2" charset="0"/>
              </a:rPr>
              <a:t> harmonics</a:t>
            </a:r>
            <a:r>
              <a:rPr lang="en-GB" sz="2000" b="0" kern="100" spc="-100" dirty="0">
                <a:latin typeface="+mn-lt"/>
                <a:ea typeface="Roboto" panose="02000000000000000000" pitchFamily="2" charset="0"/>
              </a:rPr>
              <a:t>;</a:t>
            </a:r>
          </a:p>
          <a:p>
            <a:pPr marL="742950" lvl="2" indent="-285750">
              <a:spcBef>
                <a:spcPts val="1200"/>
              </a:spcBef>
              <a:buFont typeface="Arial" panose="020B0604020202020204" pitchFamily="34" charset="0"/>
              <a:buChar char="•"/>
            </a:pPr>
            <a:r>
              <a:rPr lang="en-GB" sz="2000" b="0" kern="100" spc="-100" dirty="0">
                <a:latin typeface="+mn-lt"/>
                <a:ea typeface="Roboto" panose="02000000000000000000" pitchFamily="2" charset="0"/>
              </a:rPr>
              <a:t>One uplink frequency under consideration is at 1427-1470 MHz which is adjacent to the band 1400-1427 MHz, </a:t>
            </a:r>
            <a:r>
              <a:rPr lang="en-IE" sz="2000" b="0" kern="100" spc="-100" dirty="0">
                <a:latin typeface="+mn-lt"/>
                <a:ea typeface="Roboto" panose="02000000000000000000" pitchFamily="2" charset="0"/>
              </a:rPr>
              <a:t>subject to RR footnote 5.340 (all emissions prohibited). The same applies to agenda item 1.12.</a:t>
            </a:r>
          </a:p>
          <a:p>
            <a:pPr marL="1200150" lvl="3" indent="-285750">
              <a:spcBef>
                <a:spcPts val="1200"/>
              </a:spcBef>
              <a:buFont typeface="Arial" panose="020B0604020202020204" pitchFamily="34" charset="0"/>
              <a:buChar char="•"/>
            </a:pPr>
            <a:r>
              <a:rPr lang="en-IE" sz="2000" b="0" kern="100" spc="-100" dirty="0">
                <a:solidFill>
                  <a:srgbClr val="00B050"/>
                </a:solidFill>
                <a:latin typeface="+mn-lt"/>
                <a:ea typeface="Roboto" panose="02000000000000000000" pitchFamily="2" charset="0"/>
              </a:rPr>
              <a:t>Mechanism: </a:t>
            </a:r>
            <a:r>
              <a:rPr lang="en-IE" sz="2000" b="0" kern="100" spc="-100" dirty="0">
                <a:latin typeface="+mn-lt"/>
                <a:ea typeface="Roboto" panose="02000000000000000000" pitchFamily="2" charset="0"/>
              </a:rPr>
              <a:t>Protection to be ensured through mandatory unwanted emission limits in Res. 750.</a:t>
            </a:r>
            <a:endParaRPr lang="en-GB" sz="2000" b="0" kern="100" spc="-100" dirty="0">
              <a:latin typeface="+mn-lt"/>
              <a:ea typeface="Roboto" panose="02000000000000000000" pitchFamily="2" charset="0"/>
            </a:endParaRPr>
          </a:p>
          <a:p>
            <a:pPr marL="742950" lvl="2" indent="-285750">
              <a:buFont typeface="Arial" panose="020B0604020202020204" pitchFamily="34" charset="0"/>
              <a:buChar char="•"/>
            </a:pPr>
            <a:endParaRPr lang="en-GB" sz="2000" b="0" kern="100" spc="-100" dirty="0">
              <a:latin typeface="+mn-lt"/>
              <a:ea typeface="Roboto" panose="02000000000000000000" pitchFamily="2" charset="0"/>
            </a:endParaRPr>
          </a:p>
          <a:p>
            <a:pPr marL="285750" lvl="2" indent="-285750">
              <a:buFont typeface="Arial" panose="020B0604020202020204" pitchFamily="34" charset="0"/>
              <a:buChar char="•"/>
            </a:pPr>
            <a:r>
              <a:rPr lang="en-US" sz="2000" b="0" kern="100" spc="-100" dirty="0">
                <a:latin typeface="+mn-lt"/>
                <a:ea typeface="Roboto" panose="02000000000000000000" pitchFamily="2" charset="0"/>
              </a:rPr>
              <a:t>MSS in the 1427-1432 MHz, 1645.5-1646.5 MHz, 1880-1920 MHz and 2010-2025 MHz bands for low data rate non-GSO systems </a:t>
            </a:r>
            <a:r>
              <a:rPr lang="en-GB" sz="2000" b="0" kern="100" spc="-100" dirty="0">
                <a:latin typeface="+mn-lt"/>
                <a:ea typeface="Roboto" panose="02000000000000000000" pitchFamily="2" charset="0"/>
              </a:rPr>
              <a:t>(WRC-27 Agenda Item 1.12).</a:t>
            </a:r>
          </a:p>
          <a:p>
            <a:pPr marL="285750" lvl="2" indent="-285750">
              <a:buFont typeface="Arial" panose="020B0604020202020204" pitchFamily="34" charset="0"/>
              <a:buChar char="•"/>
            </a:pPr>
            <a:endParaRPr lang="en-GB" sz="2000" b="0" kern="100" spc="-100" dirty="0">
              <a:latin typeface="+mn-lt"/>
              <a:ea typeface="Roboto" panose="02000000000000000000" pitchFamily="2" charset="0"/>
            </a:endParaRPr>
          </a:p>
          <a:p>
            <a:pPr marL="285750" lvl="2" indent="-285750">
              <a:buFont typeface="Arial" panose="020B0604020202020204" pitchFamily="34" charset="0"/>
              <a:buChar char="•"/>
            </a:pPr>
            <a:r>
              <a:rPr lang="en-IE" sz="2000" b="0" kern="100" spc="-100" dirty="0">
                <a:latin typeface="+mn-lt"/>
                <a:ea typeface="Roboto" panose="02000000000000000000" pitchFamily="2" charset="0"/>
              </a:rPr>
              <a:t>MSS in the bands 2 010-2 025 MHz, 2120-2160 MHz and 2 160-2 170 MHz </a:t>
            </a:r>
            <a:r>
              <a:rPr lang="en-GB" sz="2000" b="0" kern="100" spc="-100" dirty="0">
                <a:latin typeface="+mn-lt"/>
                <a:ea typeface="Roboto" panose="02000000000000000000" pitchFamily="2" charset="0"/>
              </a:rPr>
              <a:t>(WRC-27 Agenda Item 1.14).</a:t>
            </a:r>
          </a:p>
        </p:txBody>
      </p:sp>
    </p:spTree>
    <p:extLst>
      <p:ext uri="{BB962C8B-B14F-4D97-AF65-F5344CB8AC3E}">
        <p14:creationId xmlns:p14="http://schemas.microsoft.com/office/powerpoint/2010/main" val="8376279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B6160-B8DC-8D96-AD87-4F4F8BBBE5CD}"/>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893E7004-C71F-29CE-41E2-FE3F09288238}"/>
              </a:ext>
            </a:extLst>
          </p:cNvPr>
          <p:cNvSpPr>
            <a:spLocks noGrp="1"/>
          </p:cNvSpPr>
          <p:nvPr>
            <p:ph type="title"/>
          </p:nvPr>
        </p:nvSpPr>
        <p:spPr/>
        <p:txBody>
          <a:bodyPr>
            <a:normAutofit/>
          </a:bodyPr>
          <a:lstStyle/>
          <a:p>
            <a:r>
              <a:rPr lang="en-GB" dirty="0"/>
              <a:t>Developments</a:t>
            </a:r>
            <a:r>
              <a:rPr lang="en-IE" dirty="0"/>
              <a:t> in spectrum management &amp; use – trends (7)</a:t>
            </a:r>
            <a:endParaRPr lang="en-GB" dirty="0"/>
          </a:p>
        </p:txBody>
      </p:sp>
      <p:sp>
        <p:nvSpPr>
          <p:cNvPr id="2" name="TextBox 1">
            <a:extLst>
              <a:ext uri="{FF2B5EF4-FFF2-40B4-BE49-F238E27FC236}">
                <a16:creationId xmlns:a16="http://schemas.microsoft.com/office/drawing/2014/main" id="{702F27E0-87DA-D05A-61AC-610EC9E46AF0}"/>
              </a:ext>
            </a:extLst>
          </p:cNvPr>
          <p:cNvSpPr txBox="1"/>
          <p:nvPr/>
        </p:nvSpPr>
        <p:spPr>
          <a:xfrm>
            <a:off x="388070" y="724922"/>
            <a:ext cx="11415860" cy="5970865"/>
          </a:xfrm>
          <a:prstGeom prst="rect">
            <a:avLst/>
          </a:prstGeom>
          <a:noFill/>
        </p:spPr>
        <p:txBody>
          <a:bodyPr wrap="square" rtlCol="0">
            <a:spAutoFit/>
          </a:bodyPr>
          <a:lstStyle/>
          <a:p>
            <a:pPr marL="0" lvl="2"/>
            <a:r>
              <a:rPr lang="en-GB" sz="2400" kern="100" spc="-100" dirty="0">
                <a:latin typeface="+mn-lt"/>
                <a:ea typeface="Roboto" panose="02000000000000000000" pitchFamily="2" charset="0"/>
              </a:rPr>
              <a:t>Race to the Moon requires dedicated spectrum</a:t>
            </a:r>
          </a:p>
          <a:p>
            <a:pPr marL="285750" lvl="1" indent="-285750">
              <a:spcBef>
                <a:spcPts val="1200"/>
              </a:spcBef>
              <a:buFont typeface="Arial" panose="020B0604020202020204" pitchFamily="34" charset="0"/>
              <a:buChar char="•"/>
            </a:pPr>
            <a:r>
              <a:rPr lang="en-GB" sz="1800" b="0" kern="100" spc="-100" dirty="0">
                <a:solidFill>
                  <a:srgbClr val="00B050"/>
                </a:solidFill>
                <a:latin typeface="+mn-lt"/>
                <a:ea typeface="Roboto" panose="02000000000000000000" pitchFamily="2" charset="0"/>
              </a:rPr>
              <a:t>Lunar surface communications and with lunar orbits (WRC-27 Agenda Item 1.15)</a:t>
            </a:r>
            <a:r>
              <a:rPr lang="en-GB" sz="1800" b="0" kern="100" spc="-100" dirty="0">
                <a:latin typeface="+mn-lt"/>
                <a:ea typeface="Roboto" panose="02000000000000000000" pitchFamily="2" charset="0"/>
              </a:rPr>
              <a:t>;</a:t>
            </a:r>
          </a:p>
          <a:p>
            <a:pPr marL="742950" lvl="2" indent="-285750">
              <a:spcBef>
                <a:spcPts val="1200"/>
              </a:spcBef>
              <a:buFont typeface="Arial" panose="020B0604020202020204" pitchFamily="34" charset="0"/>
              <a:buChar char="•"/>
            </a:pPr>
            <a:r>
              <a:rPr lang="en-IE" sz="1800" b="0" kern="100" spc="-100" dirty="0">
                <a:latin typeface="+mn-lt"/>
                <a:ea typeface="Roboto" panose="02000000000000000000" pitchFamily="2" charset="0"/>
              </a:rPr>
              <a:t>Resolution 680 (WRC-23) calls for studies on systems in the </a:t>
            </a:r>
            <a:r>
              <a:rPr lang="en-IE" sz="1800" b="0" kern="100" spc="-100" dirty="0">
                <a:solidFill>
                  <a:srgbClr val="00B050"/>
                </a:solidFill>
                <a:latin typeface="+mn-lt"/>
                <a:ea typeface="Roboto" panose="02000000000000000000" pitchFamily="2" charset="0"/>
              </a:rPr>
              <a:t>Space Research Service (SRS) </a:t>
            </a:r>
            <a:r>
              <a:rPr lang="en-IE" sz="1800" b="0" kern="100" spc="-100" dirty="0">
                <a:latin typeface="+mn-lt"/>
                <a:ea typeface="Roboto" panose="02000000000000000000" pitchFamily="2" charset="0"/>
              </a:rPr>
              <a:t>which may operate on the lunar surface, or systems in lunar orbit communicating with systems on the lunar surface, in the following frequency ranges or portions thereof:</a:t>
            </a:r>
          </a:p>
          <a:p>
            <a:pPr marL="1200150" lvl="3" indent="-285750">
              <a:spcBef>
                <a:spcPts val="1200"/>
              </a:spcBef>
              <a:buFont typeface="Arial" panose="020B0604020202020204" pitchFamily="34" charset="0"/>
              <a:buChar char="•"/>
            </a:pPr>
            <a:r>
              <a:rPr lang="en-IE" sz="1800" b="0" kern="100" spc="-100" dirty="0">
                <a:latin typeface="+mn-lt"/>
                <a:ea typeface="Roboto" panose="02000000000000000000" pitchFamily="2" charset="0"/>
              </a:rPr>
              <a:t>390-406.1 MHz, 420-430 MHz and 440-450 MHz, </a:t>
            </a:r>
            <a:r>
              <a:rPr lang="en-IE" sz="1800" b="0" kern="100" spc="-100" dirty="0">
                <a:solidFill>
                  <a:srgbClr val="00B050"/>
                </a:solidFill>
                <a:latin typeface="+mn-lt"/>
                <a:ea typeface="Roboto" panose="02000000000000000000" pitchFamily="2" charset="0"/>
              </a:rPr>
              <a:t>limited to outside the shielded zone of the Moon (SZM)</a:t>
            </a:r>
            <a:r>
              <a:rPr lang="en-IE" sz="1800" b="0" kern="100" spc="-100" dirty="0">
                <a:latin typeface="+mn-lt"/>
                <a:ea typeface="Roboto" panose="02000000000000000000" pitchFamily="2" charset="0"/>
              </a:rPr>
              <a:t>;</a:t>
            </a:r>
          </a:p>
          <a:p>
            <a:pPr marL="1200150" lvl="3" indent="-285750">
              <a:spcBef>
                <a:spcPts val="1200"/>
              </a:spcBef>
              <a:buFont typeface="Arial" panose="020B0604020202020204" pitchFamily="34" charset="0"/>
              <a:buChar char="•"/>
            </a:pPr>
            <a:r>
              <a:rPr lang="en-IE" sz="1800" b="0" kern="100" spc="-100" dirty="0">
                <a:latin typeface="+mn-lt"/>
                <a:ea typeface="Roboto" panose="02000000000000000000" pitchFamily="2" charset="0"/>
              </a:rPr>
              <a:t>2400-2690 MHz, 3500-3800 MHz, 5150-5570 MHz, 5570-5725 MHz, 5775-5925 MHz, 7190-7235 MHz, 8450-8500 MHz and 25.25-28.35 GHz.</a:t>
            </a:r>
          </a:p>
          <a:p>
            <a:pPr marL="742950" lvl="2" indent="-285750">
              <a:buFont typeface="Arial" panose="020B0604020202020204" pitchFamily="34" charset="0"/>
              <a:buChar char="•"/>
            </a:pPr>
            <a:endParaRPr lang="en-GB" sz="1800" b="0" kern="100" spc="-100" dirty="0">
              <a:latin typeface="+mn-lt"/>
              <a:ea typeface="Roboto" panose="02000000000000000000" pitchFamily="2" charset="0"/>
            </a:endParaRPr>
          </a:p>
          <a:p>
            <a:pPr marL="742950" lvl="2" indent="-285750">
              <a:buFont typeface="Arial" panose="020B0604020202020204" pitchFamily="34" charset="0"/>
              <a:buChar char="•"/>
            </a:pPr>
            <a:r>
              <a:rPr lang="en-IE" sz="1800" b="0" kern="100" spc="-100" dirty="0">
                <a:solidFill>
                  <a:srgbClr val="00B050"/>
                </a:solidFill>
                <a:latin typeface="+mn-lt"/>
                <a:ea typeface="Roboto" panose="02000000000000000000" pitchFamily="2" charset="0"/>
              </a:rPr>
              <a:t>The Shielded Zone of the Moon (SZM) is a unique radio quiet environment for radioastronomical research and other passive applications, subject to RR No. 22.22-22.25 </a:t>
            </a:r>
            <a:r>
              <a:rPr lang="en-IE" sz="1800" b="0" kern="100" spc="-100" dirty="0">
                <a:solidFill>
                  <a:srgbClr val="C00000"/>
                </a:solidFill>
                <a:latin typeface="+mn-lt"/>
                <a:ea typeface="Roboto" panose="02000000000000000000" pitchFamily="2" charset="0"/>
              </a:rPr>
              <a:t>(Do these provisions leave room for interpretation?)</a:t>
            </a:r>
            <a:r>
              <a:rPr lang="en-IE" sz="1800" b="0" kern="100" spc="-100" dirty="0">
                <a:latin typeface="+mn-lt"/>
                <a:ea typeface="Roboto" panose="02000000000000000000" pitchFamily="2" charset="0"/>
              </a:rPr>
              <a:t>;</a:t>
            </a:r>
          </a:p>
          <a:p>
            <a:pPr marL="1200150" lvl="3" indent="-285750">
              <a:spcBef>
                <a:spcPts val="1200"/>
              </a:spcBef>
              <a:buFont typeface="Arial" panose="020B0604020202020204" pitchFamily="34" charset="0"/>
              <a:buChar char="•"/>
            </a:pPr>
            <a:r>
              <a:rPr lang="en-IE" sz="1800" b="0" kern="100" spc="-100" dirty="0">
                <a:latin typeface="+mn-lt"/>
                <a:ea typeface="Roboto" panose="02000000000000000000" pitchFamily="2" charset="0"/>
              </a:rPr>
              <a:t>In particular, the frequency range below 2 GHz has to be kept free from interference into the RAS. Of interest to the RAS in the short term are frequency bands below 50 MHz, since many planned space missions concentrate on that frequency range; </a:t>
            </a:r>
          </a:p>
          <a:p>
            <a:pPr marL="1200150" lvl="3" indent="-285750">
              <a:spcBef>
                <a:spcPts val="1200"/>
              </a:spcBef>
              <a:buFont typeface="Arial" panose="020B0604020202020204" pitchFamily="34" charset="0"/>
              <a:buChar char="•"/>
            </a:pPr>
            <a:r>
              <a:rPr lang="en-GB" sz="1800" b="0" kern="100" spc="-100" dirty="0">
                <a:latin typeface="+mn-lt"/>
                <a:ea typeface="Roboto" panose="02000000000000000000" pitchFamily="2" charset="0"/>
              </a:rPr>
              <a:t>Protection of RAS in the Shielded Zone of the Moon (SZM);</a:t>
            </a:r>
          </a:p>
          <a:p>
            <a:pPr marL="1657350" lvl="4" indent="-285750">
              <a:spcBef>
                <a:spcPts val="1200"/>
              </a:spcBef>
              <a:buFont typeface="Arial" panose="020B0604020202020204" pitchFamily="34" charset="0"/>
              <a:buChar char="•"/>
            </a:pPr>
            <a:r>
              <a:rPr lang="en-IE" sz="1800" b="0" kern="100" spc="-100" dirty="0">
                <a:solidFill>
                  <a:srgbClr val="00B050"/>
                </a:solidFill>
                <a:latin typeface="+mn-lt"/>
                <a:ea typeface="Roboto" panose="02000000000000000000" pitchFamily="2" charset="0"/>
              </a:rPr>
              <a:t>Mechanism:</a:t>
            </a:r>
            <a:r>
              <a:rPr lang="en-IE" sz="1800" b="0" kern="100" spc="-100" dirty="0">
                <a:solidFill>
                  <a:srgbClr val="C00000"/>
                </a:solidFill>
                <a:latin typeface="+mn-lt"/>
                <a:ea typeface="Roboto" panose="02000000000000000000" pitchFamily="2" charset="0"/>
              </a:rPr>
              <a:t> </a:t>
            </a:r>
            <a:r>
              <a:rPr lang="en-IE" sz="1800" b="0" kern="100" spc="-100" dirty="0">
                <a:latin typeface="+mn-lt"/>
                <a:ea typeface="Roboto" panose="02000000000000000000" pitchFamily="2" charset="0"/>
              </a:rPr>
              <a:t>Appropriate thresholds for harmful interference to protect RAS operating in the SZM remain to be determined.</a:t>
            </a:r>
            <a:endParaRPr lang="en-GB" sz="2000" b="0" kern="100" spc="-100" dirty="0">
              <a:latin typeface="+mn-lt"/>
              <a:ea typeface="Roboto" panose="02000000000000000000" pitchFamily="2" charset="0"/>
            </a:endParaRPr>
          </a:p>
        </p:txBody>
      </p:sp>
    </p:spTree>
    <p:extLst>
      <p:ext uri="{BB962C8B-B14F-4D97-AF65-F5344CB8AC3E}">
        <p14:creationId xmlns:p14="http://schemas.microsoft.com/office/powerpoint/2010/main" val="17266105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D45CD-C6ED-DA57-2FA8-D7FFC31136F9}"/>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1015D96D-7613-4A6D-E53D-93CC4AF82DD1}"/>
              </a:ext>
            </a:extLst>
          </p:cNvPr>
          <p:cNvSpPr>
            <a:spLocks noGrp="1"/>
          </p:cNvSpPr>
          <p:nvPr>
            <p:ph type="title"/>
          </p:nvPr>
        </p:nvSpPr>
        <p:spPr/>
        <p:txBody>
          <a:bodyPr>
            <a:normAutofit/>
          </a:bodyPr>
          <a:lstStyle/>
          <a:p>
            <a:r>
              <a:rPr lang="en-GB" dirty="0"/>
              <a:t>Summary</a:t>
            </a:r>
          </a:p>
        </p:txBody>
      </p:sp>
      <p:sp>
        <p:nvSpPr>
          <p:cNvPr id="2" name="TextBox 1">
            <a:extLst>
              <a:ext uri="{FF2B5EF4-FFF2-40B4-BE49-F238E27FC236}">
                <a16:creationId xmlns:a16="http://schemas.microsoft.com/office/drawing/2014/main" id="{4444BA34-F697-DBFE-2E77-865A78DF32F1}"/>
              </a:ext>
            </a:extLst>
          </p:cNvPr>
          <p:cNvSpPr txBox="1"/>
          <p:nvPr/>
        </p:nvSpPr>
        <p:spPr>
          <a:xfrm>
            <a:off x="388070" y="847471"/>
            <a:ext cx="11415860" cy="5632311"/>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GB" sz="2000" b="0" kern="100" spc="-100" dirty="0">
                <a:latin typeface="+mn-lt"/>
                <a:ea typeface="Roboto" panose="02000000000000000000" pitchFamily="2" charset="0"/>
              </a:rPr>
              <a:t>Large (mega) constellations of non-geostationary satellite systems and in general the huge increase in NGSO satellites already today and in the coming years bear significant challenges and RFI.</a:t>
            </a:r>
          </a:p>
          <a:p>
            <a:pPr marL="342900" indent="-342900">
              <a:spcBef>
                <a:spcPts val="1200"/>
              </a:spcBef>
              <a:buFont typeface="Arial" panose="020B0604020202020204" pitchFamily="34" charset="0"/>
              <a:buChar char="•"/>
            </a:pPr>
            <a:r>
              <a:rPr lang="en-IE" sz="2000" b="0" kern="100" spc="-100" dirty="0">
                <a:solidFill>
                  <a:schemeClr val="bg1">
                    <a:lumMod val="50000"/>
                    <a:lumOff val="50000"/>
                  </a:schemeClr>
                </a:solidFill>
                <a:latin typeface="+mn-lt"/>
                <a:ea typeface="Roboto" panose="02000000000000000000" pitchFamily="2" charset="0"/>
              </a:rPr>
              <a:t>Expansion of use and applications of satellite services within existing satellite allocations require appropriate regulations to avoid RFI (WRC-27 AIs 1.1 and 1.3).</a:t>
            </a:r>
          </a:p>
          <a:p>
            <a:pPr marL="342900" indent="-342900">
              <a:spcBef>
                <a:spcPts val="1200"/>
              </a:spcBef>
              <a:buFont typeface="Arial" panose="020B0604020202020204" pitchFamily="34" charset="0"/>
              <a:buChar char="•"/>
            </a:pPr>
            <a:r>
              <a:rPr lang="en-IE" sz="2000" b="0" kern="100" spc="-100" dirty="0">
                <a:latin typeface="+mn-lt"/>
                <a:ea typeface="Roboto" panose="02000000000000000000" pitchFamily="2" charset="0"/>
              </a:rPr>
              <a:t>General trend by active services to also use higher frequency bands require appropriate regulation to avoid RFI (WRC-27 AIs 1.8 and 1.18).</a:t>
            </a:r>
          </a:p>
          <a:p>
            <a:pPr marL="342900" indent="-342900">
              <a:spcBef>
                <a:spcPts val="1200"/>
              </a:spcBef>
              <a:buFont typeface="Arial" panose="020B0604020202020204" pitchFamily="34" charset="0"/>
              <a:buChar char="•"/>
            </a:pPr>
            <a:r>
              <a:rPr lang="en-IE" sz="2000" b="0" kern="100" spc="-100" dirty="0">
                <a:solidFill>
                  <a:schemeClr val="bg1">
                    <a:lumMod val="50000"/>
                    <a:lumOff val="50000"/>
                  </a:schemeClr>
                </a:solidFill>
                <a:latin typeface="+mn-lt"/>
                <a:ea typeface="Roboto" panose="02000000000000000000" pitchFamily="2" charset="0"/>
              </a:rPr>
              <a:t>For future Sea Surface Temperature (SST) measurements, there is a chance to compensate for the degraded usability in the 6/7 GHz range by adding allocations in the bands 4.2-4.4 GHz and 8.4-8.5 GHz.</a:t>
            </a:r>
          </a:p>
          <a:p>
            <a:pPr marL="342900" indent="-342900">
              <a:spcBef>
                <a:spcPts val="1200"/>
              </a:spcBef>
              <a:buFont typeface="Arial" panose="020B0604020202020204" pitchFamily="34" charset="0"/>
              <a:buChar char="•"/>
            </a:pPr>
            <a:r>
              <a:rPr lang="en-IE" sz="2000" b="0" kern="100" spc="-100" dirty="0">
                <a:latin typeface="+mn-lt"/>
                <a:ea typeface="Roboto" panose="02000000000000000000" pitchFamily="2" charset="0"/>
              </a:rPr>
              <a:t>Potential negative impacts particularly on </a:t>
            </a:r>
            <a:r>
              <a:rPr lang="en-IE" sz="2000" b="0" kern="100" spc="-100" dirty="0" err="1">
                <a:latin typeface="+mn-lt"/>
                <a:ea typeface="Roboto" panose="02000000000000000000" pitchFamily="2" charset="0"/>
              </a:rPr>
              <a:t>MetSat</a:t>
            </a:r>
            <a:r>
              <a:rPr lang="en-IE" sz="2000" b="0" kern="100" spc="-100" dirty="0">
                <a:latin typeface="+mn-lt"/>
                <a:ea typeface="Roboto" panose="02000000000000000000" pitchFamily="2" charset="0"/>
              </a:rPr>
              <a:t> and EESS Earth stations, if WRC-27 would agree on an IMT identification in the band 7125-8400 MHz (WRC-27 Agenda Item 1.7).</a:t>
            </a:r>
          </a:p>
          <a:p>
            <a:pPr marL="342900" indent="-342900">
              <a:spcBef>
                <a:spcPts val="1200"/>
              </a:spcBef>
              <a:buFont typeface="Arial" panose="020B0604020202020204" pitchFamily="34" charset="0"/>
              <a:buChar char="•"/>
            </a:pPr>
            <a:r>
              <a:rPr lang="en-IE" sz="2000" b="0" kern="100" spc="-100" dirty="0">
                <a:solidFill>
                  <a:schemeClr val="bg1">
                    <a:lumMod val="50000"/>
                    <a:lumOff val="50000"/>
                  </a:schemeClr>
                </a:solidFill>
                <a:latin typeface="+mn-lt"/>
                <a:ea typeface="Roboto" panose="02000000000000000000" pitchFamily="2" charset="0"/>
              </a:rPr>
              <a:t>New Mobile Satellite Service (MSS) allocations/applications, particularly direct connectivity between space stations and IMT User Equipment in the frequency range 694-2700 MHz (WRC-27 Agenda Item 1.13), could cause some issues.</a:t>
            </a:r>
          </a:p>
          <a:p>
            <a:pPr marL="342900" indent="-342900">
              <a:spcBef>
                <a:spcPts val="1200"/>
              </a:spcBef>
              <a:buFont typeface="Arial" panose="020B0604020202020204" pitchFamily="34" charset="0"/>
              <a:buChar char="•"/>
            </a:pPr>
            <a:r>
              <a:rPr lang="en-IE" sz="2000" b="0" kern="100" spc="-100" dirty="0">
                <a:latin typeface="+mn-lt"/>
                <a:ea typeface="Roboto" panose="02000000000000000000" pitchFamily="2" charset="0"/>
              </a:rPr>
              <a:t>The race to the Moon requires the development of the appropriate regulatory environment to ensure the protection of RAS on the SZM (WRC-27 Agenda Item 1.15).</a:t>
            </a:r>
            <a:endParaRPr lang="en-GB" sz="2400" kern="100" spc="-100" dirty="0">
              <a:latin typeface="+mn-lt"/>
              <a:ea typeface="Roboto" panose="02000000000000000000" pitchFamily="2" charset="0"/>
            </a:endParaRPr>
          </a:p>
        </p:txBody>
      </p:sp>
    </p:spTree>
    <p:extLst>
      <p:ext uri="{BB962C8B-B14F-4D97-AF65-F5344CB8AC3E}">
        <p14:creationId xmlns:p14="http://schemas.microsoft.com/office/powerpoint/2010/main" val="24072563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GB" dirty="0"/>
              <a:t>Introduction</a:t>
            </a:r>
          </a:p>
        </p:txBody>
      </p:sp>
      <p:sp>
        <p:nvSpPr>
          <p:cNvPr id="6" name="TextBox 5">
            <a:extLst>
              <a:ext uri="{FF2B5EF4-FFF2-40B4-BE49-F238E27FC236}">
                <a16:creationId xmlns:a16="http://schemas.microsoft.com/office/drawing/2014/main" id="{EEC0EE7D-1984-8FCF-EEDF-09A4ABF95D7B}"/>
              </a:ext>
            </a:extLst>
          </p:cNvPr>
          <p:cNvSpPr txBox="1"/>
          <p:nvPr/>
        </p:nvSpPr>
        <p:spPr>
          <a:xfrm>
            <a:off x="412422" y="856897"/>
            <a:ext cx="11367155" cy="5639749"/>
          </a:xfrm>
          <a:prstGeom prst="rect">
            <a:avLst/>
          </a:prstGeom>
          <a:noFill/>
        </p:spPr>
        <p:txBody>
          <a:bodyPr wrap="square" rtlCol="0">
            <a:spAutoFit/>
          </a:bodyPr>
          <a:lstStyle/>
          <a:p>
            <a:pPr>
              <a:lnSpc>
                <a:spcPct val="107000"/>
              </a:lnSpc>
              <a:spcAft>
                <a:spcPts val="800"/>
              </a:spcAft>
              <a:buNone/>
            </a:pPr>
            <a:r>
              <a:rPr lang="en-GB" sz="1800" b="0" kern="100" spc="-100" dirty="0">
                <a:latin typeface="+mn-lt"/>
                <a:ea typeface="Roboto" panose="02000000000000000000" pitchFamily="2" charset="0"/>
              </a:rPr>
              <a:t>The need of today’s society for global connectivity, ever increasing information demand, and the precise exploration of the Earth and beyond requires developing and maintaining an appropriate regulatory framework to ensure that all those needs can be facilitated without mutually interfering with each other. </a:t>
            </a:r>
            <a:endParaRPr lang="en-IE" sz="1800" b="0" kern="100" spc="-100" dirty="0">
              <a:latin typeface="+mn-lt"/>
              <a:ea typeface="Roboto" panose="02000000000000000000" pitchFamily="2" charset="0"/>
            </a:endParaRPr>
          </a:p>
          <a:p>
            <a:pPr>
              <a:lnSpc>
                <a:spcPct val="107000"/>
              </a:lnSpc>
              <a:spcAft>
                <a:spcPts val="800"/>
              </a:spcAft>
              <a:buNone/>
            </a:pPr>
            <a:r>
              <a:rPr lang="en-GB" sz="1800" b="0" kern="100" spc="-100" dirty="0">
                <a:latin typeface="+mn-lt"/>
                <a:ea typeface="Roboto" panose="02000000000000000000" pitchFamily="2" charset="0"/>
              </a:rPr>
              <a:t>This keynote attempts at providing an overview on some of the current developments in spectrum management and their challenges facilitating such new use whilst avoiding/minimising the impact on existing users/services of the same/adjacent spectrum:</a:t>
            </a:r>
            <a:endParaRPr lang="en-IE" sz="1800" b="0" kern="100" spc="-100" dirty="0">
              <a:latin typeface="+mn-lt"/>
              <a:ea typeface="Roboto" panose="02000000000000000000" pitchFamily="2" charset="0"/>
            </a:endParaRPr>
          </a:p>
          <a:p>
            <a:pPr marL="715963" lvl="0" indent="-342900">
              <a:lnSpc>
                <a:spcPct val="107000"/>
              </a:lnSpc>
              <a:spcBef>
                <a:spcPts val="0"/>
              </a:spcBef>
              <a:buFont typeface="Symbol" panose="05050102010706020507" pitchFamily="18" charset="2"/>
              <a:buChar char=""/>
            </a:pPr>
            <a:r>
              <a:rPr lang="en-GB" sz="1800" b="0" kern="100" spc="-100" dirty="0">
                <a:latin typeface="+mn-lt"/>
                <a:ea typeface="Roboto" panose="02000000000000000000" pitchFamily="2" charset="0"/>
              </a:rPr>
              <a:t>Large (mega) constellations of non-geostationary satellite systems,</a:t>
            </a:r>
            <a:endParaRPr lang="en-IE" sz="1800" b="0" kern="100" spc="-100" dirty="0">
              <a:latin typeface="+mn-lt"/>
              <a:ea typeface="Roboto" panose="02000000000000000000" pitchFamily="2" charset="0"/>
            </a:endParaRPr>
          </a:p>
          <a:p>
            <a:pPr marL="715963" lvl="0" indent="-342900">
              <a:lnSpc>
                <a:spcPct val="107000"/>
              </a:lnSpc>
              <a:spcBef>
                <a:spcPts val="1200"/>
              </a:spcBef>
              <a:buFont typeface="Symbol" panose="05050102010706020507" pitchFamily="18" charset="2"/>
              <a:buChar char=""/>
            </a:pPr>
            <a:r>
              <a:rPr lang="en-IE" sz="1800" b="0" kern="100" spc="-100" dirty="0">
                <a:latin typeface="+mn-lt"/>
                <a:ea typeface="Roboto" panose="02000000000000000000" pitchFamily="2" charset="0"/>
              </a:rPr>
              <a:t>Expansion of use and applications of satellite services within existing satellite allocations,</a:t>
            </a:r>
          </a:p>
          <a:p>
            <a:pPr marL="715963" lvl="0" indent="-342900">
              <a:lnSpc>
                <a:spcPct val="107000"/>
              </a:lnSpc>
              <a:spcBef>
                <a:spcPts val="1200"/>
              </a:spcBef>
              <a:buFont typeface="Symbol" panose="05050102010706020507" pitchFamily="18" charset="2"/>
              <a:buChar char=""/>
            </a:pPr>
            <a:r>
              <a:rPr lang="en-IE" sz="1800" b="0" kern="100" spc="-100" dirty="0">
                <a:latin typeface="+mn-lt"/>
                <a:ea typeface="Roboto" panose="02000000000000000000" pitchFamily="2" charset="0"/>
              </a:rPr>
              <a:t>General trend by active service to also use higher frequency bands (above 71 GHz) – scientific (passive) services will no longer be alone up there,</a:t>
            </a:r>
          </a:p>
          <a:p>
            <a:pPr marL="715963" lvl="0" indent="-342900">
              <a:lnSpc>
                <a:spcPct val="107000"/>
              </a:lnSpc>
              <a:spcBef>
                <a:spcPts val="1200"/>
              </a:spcBef>
              <a:buFont typeface="Symbol" panose="05050102010706020507" pitchFamily="18" charset="2"/>
              <a:buChar char=""/>
            </a:pPr>
            <a:r>
              <a:rPr lang="en-IE" sz="1800" b="0" kern="100" spc="-100" dirty="0">
                <a:latin typeface="+mn-lt"/>
                <a:ea typeface="Roboto" panose="02000000000000000000" pitchFamily="2" charset="0"/>
              </a:rPr>
              <a:t>Additional (rather compensatory) spectrum for Sea Surface Temperature (SST) measurements,</a:t>
            </a:r>
          </a:p>
          <a:p>
            <a:pPr marL="715963" lvl="0" indent="-342900">
              <a:lnSpc>
                <a:spcPct val="107000"/>
              </a:lnSpc>
              <a:spcBef>
                <a:spcPts val="1200"/>
              </a:spcBef>
              <a:buFont typeface="Symbol" panose="05050102010706020507" pitchFamily="18" charset="2"/>
              <a:buChar char=""/>
            </a:pPr>
            <a:r>
              <a:rPr lang="en-IE" sz="1800" b="0" kern="100" spc="-100" dirty="0">
                <a:latin typeface="+mn-lt"/>
                <a:ea typeface="Roboto" panose="02000000000000000000" pitchFamily="2" charset="0"/>
              </a:rPr>
              <a:t>Additional spectrum identification for IMT (WRC-27 Agenda Item 1.7) in the bands 4400-4800 MHz and 7125-8400 MHz (or parts thereof), and 14.8-15.35 GHz,</a:t>
            </a:r>
          </a:p>
          <a:p>
            <a:pPr marL="715963" lvl="0" indent="-342900">
              <a:lnSpc>
                <a:spcPct val="107000"/>
              </a:lnSpc>
              <a:spcBef>
                <a:spcPts val="1200"/>
              </a:spcBef>
              <a:buFont typeface="Symbol" panose="05050102010706020507" pitchFamily="18" charset="2"/>
              <a:buChar char=""/>
            </a:pPr>
            <a:r>
              <a:rPr lang="en-IE" sz="1800" b="0" kern="100" spc="-100" dirty="0">
                <a:latin typeface="+mn-lt"/>
                <a:ea typeface="Roboto" panose="02000000000000000000" pitchFamily="2" charset="0"/>
              </a:rPr>
              <a:t>New Mobile Satellite Service (MSS) allocations/applications,</a:t>
            </a:r>
          </a:p>
          <a:p>
            <a:pPr marL="715963" lvl="0" indent="-342900">
              <a:lnSpc>
                <a:spcPct val="107000"/>
              </a:lnSpc>
              <a:spcBef>
                <a:spcPts val="1200"/>
              </a:spcBef>
              <a:spcAft>
                <a:spcPts val="800"/>
              </a:spcAft>
              <a:buFont typeface="Symbol" panose="05050102010706020507" pitchFamily="18" charset="2"/>
              <a:buChar char=""/>
            </a:pPr>
            <a:r>
              <a:rPr lang="en-IE" sz="1800" b="0" kern="100" spc="-100" dirty="0">
                <a:latin typeface="+mn-lt"/>
                <a:ea typeface="Roboto" panose="02000000000000000000" pitchFamily="2" charset="0"/>
              </a:rPr>
              <a:t>Race to the Moon requires dedicated spectrum.</a:t>
            </a:r>
          </a:p>
        </p:txBody>
      </p:sp>
    </p:spTree>
    <p:extLst>
      <p:ext uri="{BB962C8B-B14F-4D97-AF65-F5344CB8AC3E}">
        <p14:creationId xmlns:p14="http://schemas.microsoft.com/office/powerpoint/2010/main" val="34677155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FD2EB-5908-8630-2786-A0312AB52343}"/>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8404B931-68B0-3C09-68AD-3F62E09EBC14}"/>
              </a:ext>
            </a:extLst>
          </p:cNvPr>
          <p:cNvSpPr>
            <a:spLocks noGrp="1"/>
          </p:cNvSpPr>
          <p:nvPr>
            <p:ph type="title"/>
          </p:nvPr>
        </p:nvSpPr>
        <p:spPr/>
        <p:txBody>
          <a:bodyPr>
            <a:normAutofit fontScale="90000"/>
          </a:bodyPr>
          <a:lstStyle/>
          <a:p>
            <a:r>
              <a:rPr lang="en-GB" dirty="0"/>
              <a:t>Developments</a:t>
            </a:r>
            <a:r>
              <a:rPr lang="en-IE" dirty="0"/>
              <a:t> in spectrum management &amp; use – where/how to observe?</a:t>
            </a:r>
            <a:endParaRPr lang="en-GB" dirty="0"/>
          </a:p>
        </p:txBody>
      </p:sp>
      <p:sp>
        <p:nvSpPr>
          <p:cNvPr id="6" name="TextBox 5">
            <a:extLst>
              <a:ext uri="{FF2B5EF4-FFF2-40B4-BE49-F238E27FC236}">
                <a16:creationId xmlns:a16="http://schemas.microsoft.com/office/drawing/2014/main" id="{2B746D5C-2CCE-46A0-C589-2610771B42D6}"/>
              </a:ext>
            </a:extLst>
          </p:cNvPr>
          <p:cNvSpPr txBox="1"/>
          <p:nvPr/>
        </p:nvSpPr>
        <p:spPr>
          <a:xfrm>
            <a:off x="388069" y="640080"/>
            <a:ext cx="11631105" cy="6247864"/>
          </a:xfrm>
          <a:prstGeom prst="rect">
            <a:avLst/>
          </a:prstGeom>
          <a:noFill/>
        </p:spPr>
        <p:txBody>
          <a:bodyPr wrap="square" rtlCol="0">
            <a:spAutoFit/>
          </a:bodyPr>
          <a:lstStyle/>
          <a:p>
            <a:pPr marL="285750" indent="-285750">
              <a:buFont typeface="Wingdings" panose="05000000000000000000" pitchFamily="2" charset="2"/>
              <a:buChar char="à"/>
            </a:pPr>
            <a:r>
              <a:rPr lang="en-GB" sz="1800" kern="100" spc="-100" dirty="0">
                <a:latin typeface="+mn-lt"/>
                <a:ea typeface="Roboto" panose="02000000000000000000" pitchFamily="2" charset="0"/>
              </a:rPr>
              <a:t>Developments in radio frequency spectrum use and regulations are best observed and managed when following the three basic levels, i.e. ITU-R, regional and national level !!!</a:t>
            </a:r>
          </a:p>
          <a:p>
            <a:pPr>
              <a:spcBef>
                <a:spcPts val="1200"/>
              </a:spcBef>
            </a:pPr>
            <a:r>
              <a:rPr lang="en-GB" sz="1800" b="0" u="sng" kern="100" spc="-100" dirty="0">
                <a:latin typeface="+mn-lt"/>
                <a:ea typeface="Roboto" panose="02000000000000000000" pitchFamily="2" charset="0"/>
              </a:rPr>
              <a:t>ITU-R:</a:t>
            </a:r>
          </a:p>
          <a:p>
            <a:pPr marL="285750" indent="-285750">
              <a:buFont typeface="Arial" panose="020B0604020202020204" pitchFamily="34" charset="0"/>
              <a:buChar char="•"/>
            </a:pPr>
            <a:r>
              <a:rPr lang="en-GB" sz="1800" b="0" kern="100" spc="-100" dirty="0">
                <a:latin typeface="+mn-lt"/>
                <a:ea typeface="Roboto" panose="02000000000000000000" pitchFamily="2" charset="0"/>
              </a:rPr>
              <a:t>in its “ordinary” work based on Study Questions and individual contributions (</a:t>
            </a:r>
            <a:r>
              <a:rPr lang="en-IE" sz="1800" b="0" kern="100" spc="-100" dirty="0">
                <a:latin typeface="+mn-lt"/>
                <a:ea typeface="Roboto" panose="02000000000000000000" pitchFamily="2" charset="0"/>
              </a:rPr>
              <a:t>even when not necessarily related to a Question) </a:t>
            </a:r>
            <a:r>
              <a:rPr lang="en-GB" sz="1800" b="0" kern="100" spc="-100" dirty="0">
                <a:latin typeface="+mn-lt"/>
                <a:ea typeface="Roboto" panose="02000000000000000000" pitchFamily="2" charset="0"/>
              </a:rPr>
              <a:t>from sector members and member countries on whatever topic under the responsibility of the six Study Groups and their Working Parties;</a:t>
            </a:r>
          </a:p>
          <a:p>
            <a:pPr marL="285750" indent="-285750">
              <a:buFont typeface="Arial" panose="020B0604020202020204" pitchFamily="34" charset="0"/>
              <a:buChar char="•"/>
            </a:pPr>
            <a:r>
              <a:rPr lang="en-IE" sz="1800" b="0" kern="100" spc="-100" dirty="0">
                <a:latin typeface="+mn-lt"/>
                <a:ea typeface="Roboto" panose="02000000000000000000" pitchFamily="2" charset="0"/>
              </a:rPr>
              <a:t>in preparation for World Radiocommunication Conferences (WRCs) which updates in a four-year cycle the Radio Regulations, an international treaty among ITU member states to govern the use of the radio spectrum and satellite orbits.</a:t>
            </a:r>
            <a:endParaRPr lang="en-IE" sz="1800" b="0" kern="100" spc="-100" dirty="0">
              <a:solidFill>
                <a:schemeClr val="tx2"/>
              </a:solidFill>
              <a:latin typeface="+mn-lt"/>
              <a:ea typeface="Roboto" panose="02000000000000000000" pitchFamily="2" charset="0"/>
            </a:endParaRPr>
          </a:p>
          <a:p>
            <a:pPr>
              <a:spcBef>
                <a:spcPts val="1200"/>
              </a:spcBef>
            </a:pPr>
            <a:r>
              <a:rPr lang="en-IE" sz="1800" b="0" u="sng" kern="100" spc="-100" dirty="0">
                <a:latin typeface="+mn-lt"/>
                <a:ea typeface="Roboto" panose="02000000000000000000" pitchFamily="2" charset="0"/>
              </a:rPr>
              <a:t>Regional groups: </a:t>
            </a:r>
          </a:p>
          <a:p>
            <a:pPr marL="285750" indent="-285750">
              <a:buFont typeface="Arial" panose="020B0604020202020204" pitchFamily="34" charset="0"/>
              <a:buChar char="•"/>
            </a:pPr>
            <a:r>
              <a:rPr lang="en-IE" sz="1800" b="0" kern="100" spc="-100" dirty="0">
                <a:latin typeface="+mn-lt"/>
                <a:ea typeface="Roboto" panose="02000000000000000000" pitchFamily="2" charset="0"/>
              </a:rPr>
              <a:t>where a group of countries harmonise their regulations and agree on common positions/proposals in preparation for WRCs.</a:t>
            </a:r>
          </a:p>
          <a:p>
            <a:pPr>
              <a:spcBef>
                <a:spcPts val="1200"/>
              </a:spcBef>
            </a:pPr>
            <a:r>
              <a:rPr lang="en-IE" sz="1800" b="0" u="sng" kern="100" spc="-100" dirty="0">
                <a:latin typeface="+mn-lt"/>
                <a:ea typeface="Roboto" panose="02000000000000000000" pitchFamily="2" charset="0"/>
              </a:rPr>
              <a:t>Individual country: </a:t>
            </a:r>
          </a:p>
          <a:p>
            <a:pPr marL="285750" indent="-285750">
              <a:buFont typeface="Arial" panose="020B0604020202020204" pitchFamily="34" charset="0"/>
              <a:buChar char="•"/>
            </a:pPr>
            <a:r>
              <a:rPr lang="en-IE" sz="1800" b="0" kern="100" spc="-100" dirty="0">
                <a:latin typeface="+mn-lt"/>
                <a:ea typeface="Roboto" panose="02000000000000000000" pitchFamily="2" charset="0"/>
              </a:rPr>
              <a:t>with their national regulatory authorities.</a:t>
            </a:r>
          </a:p>
          <a:p>
            <a:endParaRPr lang="en-IE" sz="1800" b="0" kern="100" spc="-100" dirty="0">
              <a:latin typeface="+mn-lt"/>
              <a:ea typeface="Roboto" panose="02000000000000000000" pitchFamily="2" charset="0"/>
            </a:endParaRPr>
          </a:p>
          <a:p>
            <a:r>
              <a:rPr lang="en-IE" sz="1800" b="0" u="sng" kern="100" spc="-100" dirty="0">
                <a:latin typeface="+mn-lt"/>
                <a:ea typeface="Roboto" panose="02000000000000000000" pitchFamily="2" charset="0"/>
              </a:rPr>
              <a:t>Reason why to follow the work and processes on all three levels is that any new frequency spectrum user is seeking:</a:t>
            </a:r>
          </a:p>
          <a:p>
            <a:pPr marL="285750" indent="-285750">
              <a:buFont typeface="Arial" panose="020B0604020202020204" pitchFamily="34" charset="0"/>
              <a:buChar char="•"/>
            </a:pPr>
            <a:r>
              <a:rPr lang="en-IE" sz="1800" b="0" kern="100" spc="-100" dirty="0">
                <a:solidFill>
                  <a:srgbClr val="00B050"/>
                </a:solidFill>
                <a:latin typeface="+mn-lt"/>
                <a:ea typeface="Roboto" panose="02000000000000000000" pitchFamily="2" charset="0"/>
              </a:rPr>
              <a:t>regulatory certainty </a:t>
            </a:r>
            <a:r>
              <a:rPr lang="en-IE" sz="1800" b="0" kern="100" spc="-100" dirty="0">
                <a:latin typeface="+mn-lt"/>
                <a:ea typeface="Roboto" panose="02000000000000000000" pitchFamily="2" charset="0"/>
              </a:rPr>
              <a:t>through a stable and predictable regulatory environment, at all three levels;</a:t>
            </a:r>
          </a:p>
          <a:p>
            <a:pPr marL="285750" indent="-285750">
              <a:buFont typeface="Arial" panose="020B0604020202020204" pitchFamily="34" charset="0"/>
              <a:buChar char="•"/>
            </a:pPr>
            <a:r>
              <a:rPr lang="en-IE" sz="1800" b="0" kern="100" spc="-100" dirty="0">
                <a:solidFill>
                  <a:srgbClr val="00B050"/>
                </a:solidFill>
                <a:latin typeface="+mn-lt"/>
                <a:ea typeface="Roboto" panose="02000000000000000000" pitchFamily="2" charset="0"/>
              </a:rPr>
              <a:t>spectrum harmonisation </a:t>
            </a:r>
            <a:r>
              <a:rPr lang="en-IE" sz="1800" b="0" kern="100" spc="-100" dirty="0">
                <a:latin typeface="+mn-lt"/>
                <a:ea typeface="Roboto" panose="02000000000000000000" pitchFamily="2" charset="0"/>
              </a:rPr>
              <a:t>for economies of scale and equipment interoperability; </a:t>
            </a:r>
          </a:p>
          <a:p>
            <a:pPr marL="285750" indent="-285750">
              <a:buFont typeface="Arial" panose="020B0604020202020204" pitchFamily="34" charset="0"/>
              <a:buChar char="•"/>
            </a:pPr>
            <a:r>
              <a:rPr lang="en-IE" sz="1800" b="0" kern="100" spc="-100" dirty="0">
                <a:solidFill>
                  <a:srgbClr val="00B050"/>
                </a:solidFill>
                <a:latin typeface="+mn-lt"/>
                <a:ea typeface="Roboto" panose="02000000000000000000" pitchFamily="2" charset="0"/>
              </a:rPr>
              <a:t>protection</a:t>
            </a:r>
            <a:r>
              <a:rPr lang="en-IE" sz="1800" b="0" kern="100" spc="-100" dirty="0">
                <a:latin typeface="+mn-lt"/>
                <a:ea typeface="Roboto" panose="02000000000000000000" pitchFamily="2" charset="0"/>
              </a:rPr>
              <a:t> of existing services through appropriate regulatory provisions to ensure compatibility and sharing among service.</a:t>
            </a:r>
          </a:p>
          <a:p>
            <a:pPr marL="263525" indent="-263525">
              <a:spcBef>
                <a:spcPts val="1200"/>
              </a:spcBef>
            </a:pPr>
            <a:r>
              <a:rPr lang="en-IE" sz="1800" kern="100" spc="-100" dirty="0">
                <a:latin typeface="+mn-lt"/>
                <a:ea typeface="Roboto" panose="02000000000000000000" pitchFamily="2" charset="0"/>
                <a:sym typeface="Wingdings" panose="05000000000000000000" pitchFamily="2" charset="2"/>
              </a:rPr>
              <a:t> Spectrum users that do not spent the effort to participate and contribute at all three levels will not be able to influence the regulatory framework. This is of particular importance for the highly sensitive services like Radioastronomy (RAS) or the Earth Exploration Satellite Service (EESS) (passive) when it concerns to protection.</a:t>
            </a:r>
            <a:endParaRPr lang="en-IE" sz="1800" kern="100" spc="-100" dirty="0">
              <a:latin typeface="+mn-lt"/>
              <a:ea typeface="Roboto" panose="02000000000000000000" pitchFamily="2" charset="0"/>
            </a:endParaRPr>
          </a:p>
        </p:txBody>
      </p:sp>
    </p:spTree>
    <p:extLst>
      <p:ext uri="{BB962C8B-B14F-4D97-AF65-F5344CB8AC3E}">
        <p14:creationId xmlns:p14="http://schemas.microsoft.com/office/powerpoint/2010/main" val="22825984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AAE3-BD49-219C-032F-4C0DA0CB9BD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11382AC3-A2FC-4957-32AB-8C5AAE8884EC}"/>
              </a:ext>
            </a:extLst>
          </p:cNvPr>
          <p:cNvSpPr>
            <a:spLocks noGrp="1"/>
          </p:cNvSpPr>
          <p:nvPr>
            <p:ph type="title"/>
          </p:nvPr>
        </p:nvSpPr>
        <p:spPr/>
        <p:txBody>
          <a:bodyPr>
            <a:normAutofit/>
          </a:bodyPr>
          <a:lstStyle/>
          <a:p>
            <a:r>
              <a:rPr lang="en-GB" dirty="0"/>
              <a:t>Developments</a:t>
            </a:r>
            <a:r>
              <a:rPr lang="en-IE" dirty="0"/>
              <a:t> in spectrum management &amp; use – WRC-Process</a:t>
            </a:r>
            <a:endParaRPr lang="en-GB" dirty="0"/>
          </a:p>
        </p:txBody>
      </p:sp>
      <p:pic>
        <p:nvPicPr>
          <p:cNvPr id="2" name="Picture 1">
            <a:extLst>
              <a:ext uri="{FF2B5EF4-FFF2-40B4-BE49-F238E27FC236}">
                <a16:creationId xmlns:a16="http://schemas.microsoft.com/office/drawing/2014/main" id="{828FDF47-F811-5943-8F3D-2847F2F7F003}"/>
              </a:ext>
            </a:extLst>
          </p:cNvPr>
          <p:cNvPicPr>
            <a:picLocks noChangeAspect="1"/>
          </p:cNvPicPr>
          <p:nvPr/>
        </p:nvPicPr>
        <p:blipFill>
          <a:blip r:embed="rId2"/>
          <a:stretch>
            <a:fillRect/>
          </a:stretch>
        </p:blipFill>
        <p:spPr>
          <a:xfrm>
            <a:off x="226243" y="781469"/>
            <a:ext cx="10681747" cy="6037880"/>
          </a:xfrm>
          <a:prstGeom prst="rect">
            <a:avLst/>
          </a:prstGeom>
        </p:spPr>
      </p:pic>
    </p:spTree>
    <p:extLst>
      <p:ext uri="{BB962C8B-B14F-4D97-AF65-F5344CB8AC3E}">
        <p14:creationId xmlns:p14="http://schemas.microsoft.com/office/powerpoint/2010/main" val="25851555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1538-677E-3D2F-16C2-5CC4BE0C27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6B90252-6D0C-6209-A0E1-6FF74774023D}"/>
              </a:ext>
            </a:extLst>
          </p:cNvPr>
          <p:cNvPicPr>
            <a:picLocks noChangeAspect="1"/>
          </p:cNvPicPr>
          <p:nvPr/>
        </p:nvPicPr>
        <p:blipFill>
          <a:blip r:embed="rId2"/>
          <a:stretch>
            <a:fillRect/>
          </a:stretch>
        </p:blipFill>
        <p:spPr>
          <a:xfrm>
            <a:off x="655319" y="722338"/>
            <a:ext cx="10825113" cy="6048073"/>
          </a:xfrm>
          <a:prstGeom prst="rect">
            <a:avLst/>
          </a:prstGeom>
        </p:spPr>
      </p:pic>
      <p:sp>
        <p:nvSpPr>
          <p:cNvPr id="15" name="Title 14">
            <a:extLst>
              <a:ext uri="{FF2B5EF4-FFF2-40B4-BE49-F238E27FC236}">
                <a16:creationId xmlns:a16="http://schemas.microsoft.com/office/drawing/2014/main" id="{AFE2FEFD-A1F3-131B-A391-0FE8EDD6CDF4}"/>
              </a:ext>
            </a:extLst>
          </p:cNvPr>
          <p:cNvSpPr>
            <a:spLocks noGrp="1"/>
          </p:cNvSpPr>
          <p:nvPr>
            <p:ph type="title"/>
          </p:nvPr>
        </p:nvSpPr>
        <p:spPr/>
        <p:txBody>
          <a:bodyPr>
            <a:normAutofit/>
          </a:bodyPr>
          <a:lstStyle/>
          <a:p>
            <a:r>
              <a:rPr lang="en-IE" dirty="0"/>
              <a:t>WRC-27 Agenda – Responsible and contributing ITU-R groups </a:t>
            </a:r>
            <a:endParaRPr lang="en-GB" dirty="0"/>
          </a:p>
        </p:txBody>
      </p:sp>
      <p:sp>
        <p:nvSpPr>
          <p:cNvPr id="3" name="TextBox 2">
            <a:extLst>
              <a:ext uri="{FF2B5EF4-FFF2-40B4-BE49-F238E27FC236}">
                <a16:creationId xmlns:a16="http://schemas.microsoft.com/office/drawing/2014/main" id="{F8C11FEA-AA59-DFF8-9C93-EDF4BC2E7415}"/>
              </a:ext>
            </a:extLst>
          </p:cNvPr>
          <p:cNvSpPr txBox="1"/>
          <p:nvPr/>
        </p:nvSpPr>
        <p:spPr>
          <a:xfrm>
            <a:off x="3840962" y="1028149"/>
            <a:ext cx="1035861" cy="307777"/>
          </a:xfrm>
          <a:prstGeom prst="rect">
            <a:avLst/>
          </a:prstGeom>
          <a:noFill/>
        </p:spPr>
        <p:txBody>
          <a:bodyPr wrap="none" rtlCol="0">
            <a:spAutoFit/>
          </a:bodyPr>
          <a:lstStyle/>
          <a:p>
            <a:r>
              <a:rPr lang="en-GB" sz="14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Contributing</a:t>
            </a:r>
            <a:endParaRPr lang="en-IE" sz="14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A169C426-6147-A344-0E2C-E8CBAC7D5407}"/>
              </a:ext>
            </a:extLst>
          </p:cNvPr>
          <p:cNvSpPr txBox="1"/>
          <p:nvPr/>
        </p:nvSpPr>
        <p:spPr>
          <a:xfrm>
            <a:off x="7191471" y="1000761"/>
            <a:ext cx="1035861" cy="307777"/>
          </a:xfrm>
          <a:prstGeom prst="rect">
            <a:avLst/>
          </a:prstGeom>
          <a:noFill/>
        </p:spPr>
        <p:txBody>
          <a:bodyPr wrap="none" rtlCol="0">
            <a:spAutoFit/>
          </a:bodyPr>
          <a:lstStyle/>
          <a:p>
            <a:r>
              <a:rPr lang="en-GB" sz="14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Contributing</a:t>
            </a:r>
            <a:endParaRPr lang="en-IE" sz="14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nvGrpSpPr>
          <p:cNvPr id="7" name="Group 6">
            <a:extLst>
              <a:ext uri="{FF2B5EF4-FFF2-40B4-BE49-F238E27FC236}">
                <a16:creationId xmlns:a16="http://schemas.microsoft.com/office/drawing/2014/main" id="{1CC13B87-FC58-D6AC-942E-DC44EA1944AC}"/>
              </a:ext>
            </a:extLst>
          </p:cNvPr>
          <p:cNvGrpSpPr/>
          <p:nvPr/>
        </p:nvGrpSpPr>
        <p:grpSpPr>
          <a:xfrm>
            <a:off x="4164193" y="1280000"/>
            <a:ext cx="471340" cy="386499"/>
            <a:chOff x="4487159" y="1597436"/>
            <a:chExt cx="471340" cy="386499"/>
          </a:xfrm>
        </p:grpSpPr>
        <p:sp>
          <p:nvSpPr>
            <p:cNvPr id="6" name="Flowchart: Connector 5">
              <a:extLst>
                <a:ext uri="{FF2B5EF4-FFF2-40B4-BE49-F238E27FC236}">
                  <a16:creationId xmlns:a16="http://schemas.microsoft.com/office/drawing/2014/main" id="{970A54B8-18E0-99F5-F022-7D4547468D13}"/>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5" name="TextBox 4">
              <a:extLst>
                <a:ext uri="{FF2B5EF4-FFF2-40B4-BE49-F238E27FC236}">
                  <a16:creationId xmlns:a16="http://schemas.microsoft.com/office/drawing/2014/main" id="{925A2492-B80F-03A6-4D32-AB4B079736E7}"/>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BEE087AA-EE31-C047-9333-61453ADF0FEE}"/>
              </a:ext>
            </a:extLst>
          </p:cNvPr>
          <p:cNvGrpSpPr/>
          <p:nvPr/>
        </p:nvGrpSpPr>
        <p:grpSpPr>
          <a:xfrm>
            <a:off x="7971459" y="1242705"/>
            <a:ext cx="471340" cy="386499"/>
            <a:chOff x="4487159" y="1597436"/>
            <a:chExt cx="471340" cy="386499"/>
          </a:xfrm>
        </p:grpSpPr>
        <p:sp>
          <p:nvSpPr>
            <p:cNvPr id="9" name="Flowchart: Connector 8">
              <a:extLst>
                <a:ext uri="{FF2B5EF4-FFF2-40B4-BE49-F238E27FC236}">
                  <a16:creationId xmlns:a16="http://schemas.microsoft.com/office/drawing/2014/main" id="{888EEB32-2036-EAEE-C1FB-E151909655EE}"/>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10" name="TextBox 9">
              <a:extLst>
                <a:ext uri="{FF2B5EF4-FFF2-40B4-BE49-F238E27FC236}">
                  <a16:creationId xmlns:a16="http://schemas.microsoft.com/office/drawing/2014/main" id="{BD96489A-18E1-0EB0-BED7-5CE9659ECD30}"/>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BD7DABA1-BD61-BBD3-DFD8-A0DB87DBBD9F}"/>
              </a:ext>
            </a:extLst>
          </p:cNvPr>
          <p:cNvGrpSpPr/>
          <p:nvPr/>
        </p:nvGrpSpPr>
        <p:grpSpPr>
          <a:xfrm>
            <a:off x="7976272" y="1653176"/>
            <a:ext cx="471340" cy="386499"/>
            <a:chOff x="4487159" y="1597436"/>
            <a:chExt cx="471340" cy="386499"/>
          </a:xfrm>
        </p:grpSpPr>
        <p:sp>
          <p:nvSpPr>
            <p:cNvPr id="12" name="Flowchart: Connector 11">
              <a:extLst>
                <a:ext uri="{FF2B5EF4-FFF2-40B4-BE49-F238E27FC236}">
                  <a16:creationId xmlns:a16="http://schemas.microsoft.com/office/drawing/2014/main" id="{2718814D-D33D-ABDC-AE0F-CB4548B2E970}"/>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13" name="TextBox 12">
              <a:extLst>
                <a:ext uri="{FF2B5EF4-FFF2-40B4-BE49-F238E27FC236}">
                  <a16:creationId xmlns:a16="http://schemas.microsoft.com/office/drawing/2014/main" id="{1E0D8143-875C-AABB-5EE8-B8418DA16AE6}"/>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4F74384B-E80A-9CE5-FB15-22CE014B843B}"/>
              </a:ext>
            </a:extLst>
          </p:cNvPr>
          <p:cNvGrpSpPr/>
          <p:nvPr/>
        </p:nvGrpSpPr>
        <p:grpSpPr>
          <a:xfrm>
            <a:off x="7964281" y="2079724"/>
            <a:ext cx="471340" cy="386499"/>
            <a:chOff x="4487159" y="1597436"/>
            <a:chExt cx="471340" cy="386499"/>
          </a:xfrm>
        </p:grpSpPr>
        <p:sp>
          <p:nvSpPr>
            <p:cNvPr id="16" name="Flowchart: Connector 15">
              <a:extLst>
                <a:ext uri="{FF2B5EF4-FFF2-40B4-BE49-F238E27FC236}">
                  <a16:creationId xmlns:a16="http://schemas.microsoft.com/office/drawing/2014/main" id="{B348F491-4924-529C-E006-094E29A1B2DF}"/>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17" name="TextBox 16">
              <a:extLst>
                <a:ext uri="{FF2B5EF4-FFF2-40B4-BE49-F238E27FC236}">
                  <a16:creationId xmlns:a16="http://schemas.microsoft.com/office/drawing/2014/main" id="{9DBEC16C-AC48-9807-D6DD-23B1B06D4D93}"/>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6191E5F2-EE3C-7691-844B-2FBA464676C7}"/>
              </a:ext>
            </a:extLst>
          </p:cNvPr>
          <p:cNvGrpSpPr/>
          <p:nvPr/>
        </p:nvGrpSpPr>
        <p:grpSpPr>
          <a:xfrm>
            <a:off x="8004762" y="2951032"/>
            <a:ext cx="471340" cy="386499"/>
            <a:chOff x="4487159" y="1597436"/>
            <a:chExt cx="471340" cy="386499"/>
          </a:xfrm>
        </p:grpSpPr>
        <p:sp>
          <p:nvSpPr>
            <p:cNvPr id="19" name="Flowchart: Connector 18">
              <a:extLst>
                <a:ext uri="{FF2B5EF4-FFF2-40B4-BE49-F238E27FC236}">
                  <a16:creationId xmlns:a16="http://schemas.microsoft.com/office/drawing/2014/main" id="{092A6C2F-AF9F-E327-0827-68F43783CF01}"/>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20" name="TextBox 19">
              <a:extLst>
                <a:ext uri="{FF2B5EF4-FFF2-40B4-BE49-F238E27FC236}">
                  <a16:creationId xmlns:a16="http://schemas.microsoft.com/office/drawing/2014/main" id="{4353582B-BABC-66E8-66C9-ED8AB28F8411}"/>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82098EA7-4C23-A173-6560-D5F18DC5BF27}"/>
              </a:ext>
            </a:extLst>
          </p:cNvPr>
          <p:cNvGrpSpPr/>
          <p:nvPr/>
        </p:nvGrpSpPr>
        <p:grpSpPr>
          <a:xfrm>
            <a:off x="7980033" y="3766614"/>
            <a:ext cx="471340" cy="386499"/>
            <a:chOff x="4487159" y="1597436"/>
            <a:chExt cx="471340" cy="386499"/>
          </a:xfrm>
        </p:grpSpPr>
        <p:sp>
          <p:nvSpPr>
            <p:cNvPr id="22" name="Flowchart: Connector 21">
              <a:extLst>
                <a:ext uri="{FF2B5EF4-FFF2-40B4-BE49-F238E27FC236}">
                  <a16:creationId xmlns:a16="http://schemas.microsoft.com/office/drawing/2014/main" id="{67128D5F-3E84-EF01-B2D2-BB0EC4952E47}"/>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23" name="TextBox 22">
              <a:extLst>
                <a:ext uri="{FF2B5EF4-FFF2-40B4-BE49-F238E27FC236}">
                  <a16:creationId xmlns:a16="http://schemas.microsoft.com/office/drawing/2014/main" id="{650DF11D-FB7F-8F11-124E-E98982544932}"/>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05A9E9DB-0793-7293-68A5-173689FBAC62}"/>
              </a:ext>
            </a:extLst>
          </p:cNvPr>
          <p:cNvGrpSpPr/>
          <p:nvPr/>
        </p:nvGrpSpPr>
        <p:grpSpPr>
          <a:xfrm>
            <a:off x="7115737" y="2081741"/>
            <a:ext cx="471340" cy="386499"/>
            <a:chOff x="4487159" y="1597436"/>
            <a:chExt cx="471340" cy="386499"/>
          </a:xfrm>
        </p:grpSpPr>
        <p:sp>
          <p:nvSpPr>
            <p:cNvPr id="25" name="Flowchart: Connector 24">
              <a:extLst>
                <a:ext uri="{FF2B5EF4-FFF2-40B4-BE49-F238E27FC236}">
                  <a16:creationId xmlns:a16="http://schemas.microsoft.com/office/drawing/2014/main" id="{7508DAED-2DC4-D6F3-5C7E-E1E0F1571697}"/>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26" name="TextBox 25">
              <a:extLst>
                <a:ext uri="{FF2B5EF4-FFF2-40B4-BE49-F238E27FC236}">
                  <a16:creationId xmlns:a16="http://schemas.microsoft.com/office/drawing/2014/main" id="{ACFE86EA-3A83-A9D8-65B7-2EEC6E1671BE}"/>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7B</a:t>
              </a:r>
            </a:p>
          </p:txBody>
        </p:sp>
      </p:grpSp>
      <p:grpSp>
        <p:nvGrpSpPr>
          <p:cNvPr id="27" name="Group 26">
            <a:extLst>
              <a:ext uri="{FF2B5EF4-FFF2-40B4-BE49-F238E27FC236}">
                <a16:creationId xmlns:a16="http://schemas.microsoft.com/office/drawing/2014/main" id="{CBC6A1D9-89D8-E8A3-1407-8DDE7B23CE47}"/>
              </a:ext>
            </a:extLst>
          </p:cNvPr>
          <p:cNvGrpSpPr/>
          <p:nvPr/>
        </p:nvGrpSpPr>
        <p:grpSpPr>
          <a:xfrm>
            <a:off x="7093263" y="1245137"/>
            <a:ext cx="471340" cy="386499"/>
            <a:chOff x="4487159" y="1597436"/>
            <a:chExt cx="471340" cy="386499"/>
          </a:xfrm>
        </p:grpSpPr>
        <p:sp>
          <p:nvSpPr>
            <p:cNvPr id="28" name="Flowchart: Connector 27">
              <a:extLst>
                <a:ext uri="{FF2B5EF4-FFF2-40B4-BE49-F238E27FC236}">
                  <a16:creationId xmlns:a16="http://schemas.microsoft.com/office/drawing/2014/main" id="{E81EE4BB-E0C5-789C-75D0-F6E70E611E8A}"/>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29" name="TextBox 28">
              <a:extLst>
                <a:ext uri="{FF2B5EF4-FFF2-40B4-BE49-F238E27FC236}">
                  <a16:creationId xmlns:a16="http://schemas.microsoft.com/office/drawing/2014/main" id="{BA19D155-8655-6FC3-2981-45DBC571568C}"/>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7B</a:t>
              </a:r>
            </a:p>
          </p:txBody>
        </p:sp>
      </p:grpSp>
      <p:grpSp>
        <p:nvGrpSpPr>
          <p:cNvPr id="30" name="Group 29">
            <a:extLst>
              <a:ext uri="{FF2B5EF4-FFF2-40B4-BE49-F238E27FC236}">
                <a16:creationId xmlns:a16="http://schemas.microsoft.com/office/drawing/2014/main" id="{2BFCCCB8-A262-7DA3-890E-F93F8FF715F4}"/>
              </a:ext>
            </a:extLst>
          </p:cNvPr>
          <p:cNvGrpSpPr/>
          <p:nvPr/>
        </p:nvGrpSpPr>
        <p:grpSpPr>
          <a:xfrm>
            <a:off x="3721428" y="3878459"/>
            <a:ext cx="471340" cy="386499"/>
            <a:chOff x="4487159" y="1597436"/>
            <a:chExt cx="471340" cy="386499"/>
          </a:xfrm>
        </p:grpSpPr>
        <p:sp>
          <p:nvSpPr>
            <p:cNvPr id="31" name="Flowchart: Connector 30">
              <a:extLst>
                <a:ext uri="{FF2B5EF4-FFF2-40B4-BE49-F238E27FC236}">
                  <a16:creationId xmlns:a16="http://schemas.microsoft.com/office/drawing/2014/main" id="{CA505228-F01F-4474-B15F-DDA6E7A59A19}"/>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32" name="TextBox 31">
              <a:extLst>
                <a:ext uri="{FF2B5EF4-FFF2-40B4-BE49-F238E27FC236}">
                  <a16:creationId xmlns:a16="http://schemas.microsoft.com/office/drawing/2014/main" id="{FE1260F5-0CDF-7A6B-AFDA-6E60B2CD8541}"/>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7B</a:t>
              </a:r>
            </a:p>
          </p:txBody>
        </p:sp>
      </p:grpSp>
      <p:grpSp>
        <p:nvGrpSpPr>
          <p:cNvPr id="33" name="Group 32">
            <a:extLst>
              <a:ext uri="{FF2B5EF4-FFF2-40B4-BE49-F238E27FC236}">
                <a16:creationId xmlns:a16="http://schemas.microsoft.com/office/drawing/2014/main" id="{C77E649D-ECA8-240A-1225-F7E08E39BE94}"/>
              </a:ext>
            </a:extLst>
          </p:cNvPr>
          <p:cNvGrpSpPr/>
          <p:nvPr/>
        </p:nvGrpSpPr>
        <p:grpSpPr>
          <a:xfrm>
            <a:off x="3722999" y="3303413"/>
            <a:ext cx="471340" cy="386499"/>
            <a:chOff x="4487159" y="1597436"/>
            <a:chExt cx="471340" cy="386499"/>
          </a:xfrm>
        </p:grpSpPr>
        <p:sp>
          <p:nvSpPr>
            <p:cNvPr id="34" name="Flowchart: Connector 33">
              <a:extLst>
                <a:ext uri="{FF2B5EF4-FFF2-40B4-BE49-F238E27FC236}">
                  <a16:creationId xmlns:a16="http://schemas.microsoft.com/office/drawing/2014/main" id="{0778C8CB-36D6-99F9-9F5F-9C86EAFC7747}"/>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35" name="TextBox 34">
              <a:extLst>
                <a:ext uri="{FF2B5EF4-FFF2-40B4-BE49-F238E27FC236}">
                  <a16:creationId xmlns:a16="http://schemas.microsoft.com/office/drawing/2014/main" id="{E75DBB1F-6C3C-1121-060F-62FE89E6A471}"/>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7B</a:t>
              </a:r>
            </a:p>
          </p:txBody>
        </p:sp>
      </p:grpSp>
      <p:grpSp>
        <p:nvGrpSpPr>
          <p:cNvPr id="36" name="Group 35">
            <a:extLst>
              <a:ext uri="{FF2B5EF4-FFF2-40B4-BE49-F238E27FC236}">
                <a16:creationId xmlns:a16="http://schemas.microsoft.com/office/drawing/2014/main" id="{C362B8A4-564C-E2BF-3101-20F09A720A66}"/>
              </a:ext>
            </a:extLst>
          </p:cNvPr>
          <p:cNvGrpSpPr/>
          <p:nvPr/>
        </p:nvGrpSpPr>
        <p:grpSpPr>
          <a:xfrm>
            <a:off x="3722999" y="1683655"/>
            <a:ext cx="471340" cy="386499"/>
            <a:chOff x="4487159" y="1597436"/>
            <a:chExt cx="471340" cy="386499"/>
          </a:xfrm>
        </p:grpSpPr>
        <p:sp>
          <p:nvSpPr>
            <p:cNvPr id="37" name="Flowchart: Connector 36">
              <a:extLst>
                <a:ext uri="{FF2B5EF4-FFF2-40B4-BE49-F238E27FC236}">
                  <a16:creationId xmlns:a16="http://schemas.microsoft.com/office/drawing/2014/main" id="{F6C963F4-E6E3-EFFE-E10D-AE85875E52F1}"/>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38" name="TextBox 37">
              <a:extLst>
                <a:ext uri="{FF2B5EF4-FFF2-40B4-BE49-F238E27FC236}">
                  <a16:creationId xmlns:a16="http://schemas.microsoft.com/office/drawing/2014/main" id="{E3B6068D-D9D4-03FE-2483-35F083A626AC}"/>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7B</a:t>
              </a:r>
            </a:p>
          </p:txBody>
        </p:sp>
      </p:grpSp>
      <p:grpSp>
        <p:nvGrpSpPr>
          <p:cNvPr id="39" name="Group 38">
            <a:extLst>
              <a:ext uri="{FF2B5EF4-FFF2-40B4-BE49-F238E27FC236}">
                <a16:creationId xmlns:a16="http://schemas.microsoft.com/office/drawing/2014/main" id="{C62869E2-28BE-B53C-76B7-D4F6B41B3A70}"/>
              </a:ext>
            </a:extLst>
          </p:cNvPr>
          <p:cNvGrpSpPr/>
          <p:nvPr/>
        </p:nvGrpSpPr>
        <p:grpSpPr>
          <a:xfrm>
            <a:off x="7105335" y="1655721"/>
            <a:ext cx="471340" cy="386499"/>
            <a:chOff x="4487159" y="1597436"/>
            <a:chExt cx="471340" cy="386499"/>
          </a:xfrm>
        </p:grpSpPr>
        <p:sp>
          <p:nvSpPr>
            <p:cNvPr id="40" name="Flowchart: Connector 39">
              <a:extLst>
                <a:ext uri="{FF2B5EF4-FFF2-40B4-BE49-F238E27FC236}">
                  <a16:creationId xmlns:a16="http://schemas.microsoft.com/office/drawing/2014/main" id="{8A892583-4885-C57A-BBF0-FDB8CA919CEC}"/>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41" name="TextBox 40">
              <a:extLst>
                <a:ext uri="{FF2B5EF4-FFF2-40B4-BE49-F238E27FC236}">
                  <a16:creationId xmlns:a16="http://schemas.microsoft.com/office/drawing/2014/main" id="{5A4D0B6E-48AC-A980-97B2-96FDB39062D8}"/>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7B</a:t>
              </a:r>
            </a:p>
          </p:txBody>
        </p:sp>
      </p:grpSp>
      <p:grpSp>
        <p:nvGrpSpPr>
          <p:cNvPr id="42" name="Group 41">
            <a:extLst>
              <a:ext uri="{FF2B5EF4-FFF2-40B4-BE49-F238E27FC236}">
                <a16:creationId xmlns:a16="http://schemas.microsoft.com/office/drawing/2014/main" id="{4257350C-2DB3-1769-0494-9321F1CDDE25}"/>
              </a:ext>
            </a:extLst>
          </p:cNvPr>
          <p:cNvGrpSpPr/>
          <p:nvPr/>
        </p:nvGrpSpPr>
        <p:grpSpPr>
          <a:xfrm>
            <a:off x="7520087" y="1252025"/>
            <a:ext cx="471340" cy="386499"/>
            <a:chOff x="4487159" y="1597436"/>
            <a:chExt cx="471340" cy="386499"/>
          </a:xfrm>
        </p:grpSpPr>
        <p:sp>
          <p:nvSpPr>
            <p:cNvPr id="43" name="Flowchart: Connector 42">
              <a:extLst>
                <a:ext uri="{FF2B5EF4-FFF2-40B4-BE49-F238E27FC236}">
                  <a16:creationId xmlns:a16="http://schemas.microsoft.com/office/drawing/2014/main" id="{54826267-97DD-5398-24A3-EEFFDCD1CD71}"/>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44" name="TextBox 43">
              <a:extLst>
                <a:ext uri="{FF2B5EF4-FFF2-40B4-BE49-F238E27FC236}">
                  <a16:creationId xmlns:a16="http://schemas.microsoft.com/office/drawing/2014/main" id="{ADE476DF-A958-28E1-A67B-956A26A41901}"/>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p>
          </p:txBody>
        </p:sp>
      </p:grpSp>
      <p:grpSp>
        <p:nvGrpSpPr>
          <p:cNvPr id="45" name="Group 44">
            <a:extLst>
              <a:ext uri="{FF2B5EF4-FFF2-40B4-BE49-F238E27FC236}">
                <a16:creationId xmlns:a16="http://schemas.microsoft.com/office/drawing/2014/main" id="{E6332117-CC4B-8FE7-2409-F60A1CE9EA2F}"/>
              </a:ext>
            </a:extLst>
          </p:cNvPr>
          <p:cNvGrpSpPr/>
          <p:nvPr/>
        </p:nvGrpSpPr>
        <p:grpSpPr>
          <a:xfrm>
            <a:off x="7115737" y="2492213"/>
            <a:ext cx="471340" cy="386499"/>
            <a:chOff x="4487159" y="1597436"/>
            <a:chExt cx="471340" cy="386499"/>
          </a:xfrm>
        </p:grpSpPr>
        <p:sp>
          <p:nvSpPr>
            <p:cNvPr id="46" name="Flowchart: Connector 45">
              <a:extLst>
                <a:ext uri="{FF2B5EF4-FFF2-40B4-BE49-F238E27FC236}">
                  <a16:creationId xmlns:a16="http://schemas.microsoft.com/office/drawing/2014/main" id="{2DAAE7A4-9163-E588-2049-18D8D23CD965}"/>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47" name="TextBox 46">
              <a:extLst>
                <a:ext uri="{FF2B5EF4-FFF2-40B4-BE49-F238E27FC236}">
                  <a16:creationId xmlns:a16="http://schemas.microsoft.com/office/drawing/2014/main" id="{F5287786-DF6B-F700-F986-764425233447}"/>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7B</a:t>
              </a:r>
            </a:p>
          </p:txBody>
        </p:sp>
      </p:grpSp>
      <p:grpSp>
        <p:nvGrpSpPr>
          <p:cNvPr id="48" name="Group 47">
            <a:extLst>
              <a:ext uri="{FF2B5EF4-FFF2-40B4-BE49-F238E27FC236}">
                <a16:creationId xmlns:a16="http://schemas.microsoft.com/office/drawing/2014/main" id="{084A1E3F-5D7F-DDB4-4EEC-86EEC9F68B22}"/>
              </a:ext>
            </a:extLst>
          </p:cNvPr>
          <p:cNvGrpSpPr/>
          <p:nvPr/>
        </p:nvGrpSpPr>
        <p:grpSpPr>
          <a:xfrm>
            <a:off x="7533422" y="1662497"/>
            <a:ext cx="471340" cy="386499"/>
            <a:chOff x="4487159" y="1597436"/>
            <a:chExt cx="471340" cy="386499"/>
          </a:xfrm>
        </p:grpSpPr>
        <p:sp>
          <p:nvSpPr>
            <p:cNvPr id="49" name="Flowchart: Connector 48">
              <a:extLst>
                <a:ext uri="{FF2B5EF4-FFF2-40B4-BE49-F238E27FC236}">
                  <a16:creationId xmlns:a16="http://schemas.microsoft.com/office/drawing/2014/main" id="{FCDB69C0-D461-BD6F-69E5-CD9DE5D941C3}"/>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50" name="TextBox 49">
              <a:extLst>
                <a:ext uri="{FF2B5EF4-FFF2-40B4-BE49-F238E27FC236}">
                  <a16:creationId xmlns:a16="http://schemas.microsoft.com/office/drawing/2014/main" id="{63054490-F19C-8D54-1165-B420CB5D7C33}"/>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p>
          </p:txBody>
        </p:sp>
      </p:grpSp>
      <p:grpSp>
        <p:nvGrpSpPr>
          <p:cNvPr id="51" name="Group 50">
            <a:extLst>
              <a:ext uri="{FF2B5EF4-FFF2-40B4-BE49-F238E27FC236}">
                <a16:creationId xmlns:a16="http://schemas.microsoft.com/office/drawing/2014/main" id="{9FF34526-0353-9161-197C-F3C3E912B034}"/>
              </a:ext>
            </a:extLst>
          </p:cNvPr>
          <p:cNvGrpSpPr/>
          <p:nvPr/>
        </p:nvGrpSpPr>
        <p:grpSpPr>
          <a:xfrm>
            <a:off x="7533422" y="2079724"/>
            <a:ext cx="471340" cy="386499"/>
            <a:chOff x="4487159" y="1597436"/>
            <a:chExt cx="471340" cy="386499"/>
          </a:xfrm>
        </p:grpSpPr>
        <p:sp>
          <p:nvSpPr>
            <p:cNvPr id="52" name="Flowchart: Connector 51">
              <a:extLst>
                <a:ext uri="{FF2B5EF4-FFF2-40B4-BE49-F238E27FC236}">
                  <a16:creationId xmlns:a16="http://schemas.microsoft.com/office/drawing/2014/main" id="{C7411572-4D8D-5532-FB63-1EBE9A86D1F9}"/>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53" name="TextBox 52">
              <a:extLst>
                <a:ext uri="{FF2B5EF4-FFF2-40B4-BE49-F238E27FC236}">
                  <a16:creationId xmlns:a16="http://schemas.microsoft.com/office/drawing/2014/main" id="{1C8E9D9E-0F6E-082E-A7D7-27BBC5C2DBA7}"/>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p>
          </p:txBody>
        </p:sp>
      </p:grpSp>
      <p:grpSp>
        <p:nvGrpSpPr>
          <p:cNvPr id="57" name="Group 56">
            <a:extLst>
              <a:ext uri="{FF2B5EF4-FFF2-40B4-BE49-F238E27FC236}">
                <a16:creationId xmlns:a16="http://schemas.microsoft.com/office/drawing/2014/main" id="{3A744A0D-CB67-4E61-E362-2619113E2139}"/>
              </a:ext>
            </a:extLst>
          </p:cNvPr>
          <p:cNvGrpSpPr/>
          <p:nvPr/>
        </p:nvGrpSpPr>
        <p:grpSpPr>
          <a:xfrm>
            <a:off x="7551770" y="2959401"/>
            <a:ext cx="471340" cy="386499"/>
            <a:chOff x="4487159" y="1597436"/>
            <a:chExt cx="471340" cy="386499"/>
          </a:xfrm>
        </p:grpSpPr>
        <p:sp>
          <p:nvSpPr>
            <p:cNvPr id="58" name="Flowchart: Connector 57">
              <a:extLst>
                <a:ext uri="{FF2B5EF4-FFF2-40B4-BE49-F238E27FC236}">
                  <a16:creationId xmlns:a16="http://schemas.microsoft.com/office/drawing/2014/main" id="{B2A5D9DD-1CAA-5325-FBCE-20CA531A33B0}"/>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59" name="TextBox 58">
              <a:extLst>
                <a:ext uri="{FF2B5EF4-FFF2-40B4-BE49-F238E27FC236}">
                  <a16:creationId xmlns:a16="http://schemas.microsoft.com/office/drawing/2014/main" id="{5CDFE474-A8CE-E47F-F311-6D305351D5CF}"/>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p>
          </p:txBody>
        </p:sp>
      </p:grpSp>
      <p:grpSp>
        <p:nvGrpSpPr>
          <p:cNvPr id="60" name="Group 59">
            <a:extLst>
              <a:ext uri="{FF2B5EF4-FFF2-40B4-BE49-F238E27FC236}">
                <a16:creationId xmlns:a16="http://schemas.microsoft.com/office/drawing/2014/main" id="{89B8367F-7EE0-80AF-722F-8DF72EA6B3A4}"/>
              </a:ext>
            </a:extLst>
          </p:cNvPr>
          <p:cNvGrpSpPr/>
          <p:nvPr/>
        </p:nvGrpSpPr>
        <p:grpSpPr>
          <a:xfrm>
            <a:off x="7102503" y="3760406"/>
            <a:ext cx="471340" cy="386499"/>
            <a:chOff x="4487159" y="1597436"/>
            <a:chExt cx="471340" cy="386499"/>
          </a:xfrm>
        </p:grpSpPr>
        <p:sp>
          <p:nvSpPr>
            <p:cNvPr id="61" name="Flowchart: Connector 60">
              <a:extLst>
                <a:ext uri="{FF2B5EF4-FFF2-40B4-BE49-F238E27FC236}">
                  <a16:creationId xmlns:a16="http://schemas.microsoft.com/office/drawing/2014/main" id="{3A548C9B-834B-ED54-FEEB-0C007E67C514}"/>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62" name="TextBox 61">
              <a:extLst>
                <a:ext uri="{FF2B5EF4-FFF2-40B4-BE49-F238E27FC236}">
                  <a16:creationId xmlns:a16="http://schemas.microsoft.com/office/drawing/2014/main" id="{141291C2-605B-AEB9-7D6A-45DA66A896DC}"/>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7B</a:t>
              </a:r>
            </a:p>
          </p:txBody>
        </p:sp>
      </p:grpSp>
      <p:grpSp>
        <p:nvGrpSpPr>
          <p:cNvPr id="63" name="Group 62">
            <a:extLst>
              <a:ext uri="{FF2B5EF4-FFF2-40B4-BE49-F238E27FC236}">
                <a16:creationId xmlns:a16="http://schemas.microsoft.com/office/drawing/2014/main" id="{748EBC13-6892-C1E6-687E-F38144541DDA}"/>
              </a:ext>
            </a:extLst>
          </p:cNvPr>
          <p:cNvGrpSpPr/>
          <p:nvPr/>
        </p:nvGrpSpPr>
        <p:grpSpPr>
          <a:xfrm>
            <a:off x="7111988" y="4629408"/>
            <a:ext cx="471340" cy="386499"/>
            <a:chOff x="4487159" y="1597436"/>
            <a:chExt cx="471340" cy="386499"/>
          </a:xfrm>
        </p:grpSpPr>
        <p:sp>
          <p:nvSpPr>
            <p:cNvPr id="64" name="Flowchart: Connector 63">
              <a:extLst>
                <a:ext uri="{FF2B5EF4-FFF2-40B4-BE49-F238E27FC236}">
                  <a16:creationId xmlns:a16="http://schemas.microsoft.com/office/drawing/2014/main" id="{F7C0D046-9EB6-D8E6-75B2-9B6C43DBAA84}"/>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65" name="TextBox 64">
              <a:extLst>
                <a:ext uri="{FF2B5EF4-FFF2-40B4-BE49-F238E27FC236}">
                  <a16:creationId xmlns:a16="http://schemas.microsoft.com/office/drawing/2014/main" id="{3F8711C2-1C7C-7E60-F34C-3089ED99B7D2}"/>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7B</a:t>
              </a:r>
            </a:p>
          </p:txBody>
        </p:sp>
      </p:grpSp>
      <p:grpSp>
        <p:nvGrpSpPr>
          <p:cNvPr id="66" name="Group 65">
            <a:extLst>
              <a:ext uri="{FF2B5EF4-FFF2-40B4-BE49-F238E27FC236}">
                <a16:creationId xmlns:a16="http://schemas.microsoft.com/office/drawing/2014/main" id="{0FD40ED4-4B82-7D4D-5AE0-E4066FD9B612}"/>
              </a:ext>
            </a:extLst>
          </p:cNvPr>
          <p:cNvGrpSpPr/>
          <p:nvPr/>
        </p:nvGrpSpPr>
        <p:grpSpPr>
          <a:xfrm>
            <a:off x="4604924" y="3303413"/>
            <a:ext cx="471340" cy="386499"/>
            <a:chOff x="4487159" y="1597436"/>
            <a:chExt cx="471340" cy="386499"/>
          </a:xfrm>
        </p:grpSpPr>
        <p:sp>
          <p:nvSpPr>
            <p:cNvPr id="67" name="Flowchart: Connector 66">
              <a:extLst>
                <a:ext uri="{FF2B5EF4-FFF2-40B4-BE49-F238E27FC236}">
                  <a16:creationId xmlns:a16="http://schemas.microsoft.com/office/drawing/2014/main" id="{41C2A160-4D3C-BDAB-FA9F-4653D6434FA2}"/>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68" name="TextBox 67">
              <a:extLst>
                <a:ext uri="{FF2B5EF4-FFF2-40B4-BE49-F238E27FC236}">
                  <a16:creationId xmlns:a16="http://schemas.microsoft.com/office/drawing/2014/main" id="{D77D4E56-F52D-1F50-8CFE-CB9DDC8FBE3E}"/>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69" name="Group 68">
            <a:extLst>
              <a:ext uri="{FF2B5EF4-FFF2-40B4-BE49-F238E27FC236}">
                <a16:creationId xmlns:a16="http://schemas.microsoft.com/office/drawing/2014/main" id="{F7AFF4F3-673D-3DF5-8158-0294B76553EB}"/>
              </a:ext>
            </a:extLst>
          </p:cNvPr>
          <p:cNvGrpSpPr/>
          <p:nvPr/>
        </p:nvGrpSpPr>
        <p:grpSpPr>
          <a:xfrm>
            <a:off x="4604924" y="2091875"/>
            <a:ext cx="471340" cy="386499"/>
            <a:chOff x="4487159" y="1597436"/>
            <a:chExt cx="471340" cy="386499"/>
          </a:xfrm>
        </p:grpSpPr>
        <p:sp>
          <p:nvSpPr>
            <p:cNvPr id="70" name="Flowchart: Connector 69">
              <a:extLst>
                <a:ext uri="{FF2B5EF4-FFF2-40B4-BE49-F238E27FC236}">
                  <a16:creationId xmlns:a16="http://schemas.microsoft.com/office/drawing/2014/main" id="{D6EACF0B-5F83-6537-C22D-E17D141EFF78}"/>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71" name="TextBox 70">
              <a:extLst>
                <a:ext uri="{FF2B5EF4-FFF2-40B4-BE49-F238E27FC236}">
                  <a16:creationId xmlns:a16="http://schemas.microsoft.com/office/drawing/2014/main" id="{6361AE78-DC00-7123-8253-68E07A4E81FA}"/>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72" name="Group 71">
            <a:extLst>
              <a:ext uri="{FF2B5EF4-FFF2-40B4-BE49-F238E27FC236}">
                <a16:creationId xmlns:a16="http://schemas.microsoft.com/office/drawing/2014/main" id="{DE0DB0C9-9E50-3F25-EC82-F83863A8B316}"/>
              </a:ext>
            </a:extLst>
          </p:cNvPr>
          <p:cNvGrpSpPr/>
          <p:nvPr/>
        </p:nvGrpSpPr>
        <p:grpSpPr>
          <a:xfrm>
            <a:off x="4150642" y="3878683"/>
            <a:ext cx="471340" cy="386499"/>
            <a:chOff x="4487159" y="1597436"/>
            <a:chExt cx="471340" cy="386499"/>
          </a:xfrm>
        </p:grpSpPr>
        <p:sp>
          <p:nvSpPr>
            <p:cNvPr id="73" name="Flowchart: Connector 72">
              <a:extLst>
                <a:ext uri="{FF2B5EF4-FFF2-40B4-BE49-F238E27FC236}">
                  <a16:creationId xmlns:a16="http://schemas.microsoft.com/office/drawing/2014/main" id="{96E62A1A-1144-2197-8082-9344E9015149}"/>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74" name="TextBox 73">
              <a:extLst>
                <a:ext uri="{FF2B5EF4-FFF2-40B4-BE49-F238E27FC236}">
                  <a16:creationId xmlns:a16="http://schemas.microsoft.com/office/drawing/2014/main" id="{AF370CDC-6380-02F2-2E7F-79773781B694}"/>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75" name="Group 74">
            <a:extLst>
              <a:ext uri="{FF2B5EF4-FFF2-40B4-BE49-F238E27FC236}">
                <a16:creationId xmlns:a16="http://schemas.microsoft.com/office/drawing/2014/main" id="{1C02EA1A-BC40-61EE-A362-C23FB02D51AF}"/>
              </a:ext>
            </a:extLst>
          </p:cNvPr>
          <p:cNvGrpSpPr/>
          <p:nvPr/>
        </p:nvGrpSpPr>
        <p:grpSpPr>
          <a:xfrm>
            <a:off x="4575005" y="5055279"/>
            <a:ext cx="471340" cy="386499"/>
            <a:chOff x="4487159" y="1597436"/>
            <a:chExt cx="471340" cy="386499"/>
          </a:xfrm>
        </p:grpSpPr>
        <p:sp>
          <p:nvSpPr>
            <p:cNvPr id="76" name="Flowchart: Connector 75">
              <a:extLst>
                <a:ext uri="{FF2B5EF4-FFF2-40B4-BE49-F238E27FC236}">
                  <a16:creationId xmlns:a16="http://schemas.microsoft.com/office/drawing/2014/main" id="{05D7CE8A-C07D-4607-599A-02DEA92DC2FC}"/>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77" name="TextBox 76">
              <a:extLst>
                <a:ext uri="{FF2B5EF4-FFF2-40B4-BE49-F238E27FC236}">
                  <a16:creationId xmlns:a16="http://schemas.microsoft.com/office/drawing/2014/main" id="{F3EE04B4-39EB-A81A-9913-760A24794C92}"/>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78" name="Group 77">
            <a:extLst>
              <a:ext uri="{FF2B5EF4-FFF2-40B4-BE49-F238E27FC236}">
                <a16:creationId xmlns:a16="http://schemas.microsoft.com/office/drawing/2014/main" id="{09FB698C-F1D0-65DC-C7D7-BE16222A0E5C}"/>
              </a:ext>
            </a:extLst>
          </p:cNvPr>
          <p:cNvGrpSpPr/>
          <p:nvPr/>
        </p:nvGrpSpPr>
        <p:grpSpPr>
          <a:xfrm>
            <a:off x="4164193" y="2487854"/>
            <a:ext cx="471340" cy="386499"/>
            <a:chOff x="4487159" y="1597436"/>
            <a:chExt cx="471340" cy="386499"/>
          </a:xfrm>
        </p:grpSpPr>
        <p:sp>
          <p:nvSpPr>
            <p:cNvPr id="79" name="Flowchart: Connector 78">
              <a:extLst>
                <a:ext uri="{FF2B5EF4-FFF2-40B4-BE49-F238E27FC236}">
                  <a16:creationId xmlns:a16="http://schemas.microsoft.com/office/drawing/2014/main" id="{75B1B8F8-FB07-6737-21EB-6416B5769DAA}"/>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80" name="TextBox 79">
              <a:extLst>
                <a:ext uri="{FF2B5EF4-FFF2-40B4-BE49-F238E27FC236}">
                  <a16:creationId xmlns:a16="http://schemas.microsoft.com/office/drawing/2014/main" id="{D5510515-E16D-B071-8015-5604755C2D1F}"/>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81" name="Group 80">
            <a:extLst>
              <a:ext uri="{FF2B5EF4-FFF2-40B4-BE49-F238E27FC236}">
                <a16:creationId xmlns:a16="http://schemas.microsoft.com/office/drawing/2014/main" id="{2B4DD912-A863-191F-0238-2A0FEDD2DB50}"/>
              </a:ext>
            </a:extLst>
          </p:cNvPr>
          <p:cNvGrpSpPr/>
          <p:nvPr/>
        </p:nvGrpSpPr>
        <p:grpSpPr>
          <a:xfrm>
            <a:off x="4164278" y="3309340"/>
            <a:ext cx="471340" cy="386499"/>
            <a:chOff x="4487159" y="1597436"/>
            <a:chExt cx="471340" cy="386499"/>
          </a:xfrm>
        </p:grpSpPr>
        <p:sp>
          <p:nvSpPr>
            <p:cNvPr id="82" name="Flowchart: Connector 81">
              <a:extLst>
                <a:ext uri="{FF2B5EF4-FFF2-40B4-BE49-F238E27FC236}">
                  <a16:creationId xmlns:a16="http://schemas.microsoft.com/office/drawing/2014/main" id="{0A5EB350-0434-F72B-8334-8699312CB2E7}"/>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83" name="TextBox 82">
              <a:extLst>
                <a:ext uri="{FF2B5EF4-FFF2-40B4-BE49-F238E27FC236}">
                  <a16:creationId xmlns:a16="http://schemas.microsoft.com/office/drawing/2014/main" id="{9A7727B5-9E41-C3FB-AE2E-6FF90A3EA597}"/>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84" name="Group 83">
            <a:extLst>
              <a:ext uri="{FF2B5EF4-FFF2-40B4-BE49-F238E27FC236}">
                <a16:creationId xmlns:a16="http://schemas.microsoft.com/office/drawing/2014/main" id="{B1602547-EEEB-8A18-3E0C-8464DC40607C}"/>
              </a:ext>
            </a:extLst>
          </p:cNvPr>
          <p:cNvGrpSpPr/>
          <p:nvPr/>
        </p:nvGrpSpPr>
        <p:grpSpPr>
          <a:xfrm>
            <a:off x="4153758" y="1676021"/>
            <a:ext cx="471340" cy="386499"/>
            <a:chOff x="4487159" y="1597436"/>
            <a:chExt cx="471340" cy="386499"/>
          </a:xfrm>
        </p:grpSpPr>
        <p:sp>
          <p:nvSpPr>
            <p:cNvPr id="85" name="Flowchart: Connector 84">
              <a:extLst>
                <a:ext uri="{FF2B5EF4-FFF2-40B4-BE49-F238E27FC236}">
                  <a16:creationId xmlns:a16="http://schemas.microsoft.com/office/drawing/2014/main" id="{56263233-40B4-1E37-B620-5762102D406C}"/>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86" name="TextBox 85">
              <a:extLst>
                <a:ext uri="{FF2B5EF4-FFF2-40B4-BE49-F238E27FC236}">
                  <a16:creationId xmlns:a16="http://schemas.microsoft.com/office/drawing/2014/main" id="{3CAB03AF-E1B1-45F5-C19D-597BFBCDBCF3}"/>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87" name="Group 86">
            <a:extLst>
              <a:ext uri="{FF2B5EF4-FFF2-40B4-BE49-F238E27FC236}">
                <a16:creationId xmlns:a16="http://schemas.microsoft.com/office/drawing/2014/main" id="{5BC7306F-D886-94C7-CB78-0E72B22BE95A}"/>
              </a:ext>
            </a:extLst>
          </p:cNvPr>
          <p:cNvGrpSpPr/>
          <p:nvPr/>
        </p:nvGrpSpPr>
        <p:grpSpPr>
          <a:xfrm>
            <a:off x="4150642" y="2077826"/>
            <a:ext cx="471340" cy="386499"/>
            <a:chOff x="4487159" y="1597436"/>
            <a:chExt cx="471340" cy="386499"/>
          </a:xfrm>
        </p:grpSpPr>
        <p:sp>
          <p:nvSpPr>
            <p:cNvPr id="88" name="Flowchart: Connector 87">
              <a:extLst>
                <a:ext uri="{FF2B5EF4-FFF2-40B4-BE49-F238E27FC236}">
                  <a16:creationId xmlns:a16="http://schemas.microsoft.com/office/drawing/2014/main" id="{C32CD4CC-3E83-C353-63CF-5238502042AA}"/>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89" name="TextBox 88">
              <a:extLst>
                <a:ext uri="{FF2B5EF4-FFF2-40B4-BE49-F238E27FC236}">
                  <a16:creationId xmlns:a16="http://schemas.microsoft.com/office/drawing/2014/main" id="{28CCFCD0-1582-1256-7256-9DEC4F55983E}"/>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90" name="Group 89">
            <a:extLst>
              <a:ext uri="{FF2B5EF4-FFF2-40B4-BE49-F238E27FC236}">
                <a16:creationId xmlns:a16="http://schemas.microsoft.com/office/drawing/2014/main" id="{C7BA7A64-6924-12B3-1C48-B68F550F506E}"/>
              </a:ext>
            </a:extLst>
          </p:cNvPr>
          <p:cNvGrpSpPr/>
          <p:nvPr/>
        </p:nvGrpSpPr>
        <p:grpSpPr>
          <a:xfrm>
            <a:off x="4608675" y="1299971"/>
            <a:ext cx="471340" cy="386499"/>
            <a:chOff x="4487159" y="1597436"/>
            <a:chExt cx="471340" cy="386499"/>
          </a:xfrm>
        </p:grpSpPr>
        <p:sp>
          <p:nvSpPr>
            <p:cNvPr id="91" name="Flowchart: Connector 90">
              <a:extLst>
                <a:ext uri="{FF2B5EF4-FFF2-40B4-BE49-F238E27FC236}">
                  <a16:creationId xmlns:a16="http://schemas.microsoft.com/office/drawing/2014/main" id="{1118A252-F317-A999-6D95-EB1353F99E99}"/>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92" name="TextBox 91">
              <a:extLst>
                <a:ext uri="{FF2B5EF4-FFF2-40B4-BE49-F238E27FC236}">
                  <a16:creationId xmlns:a16="http://schemas.microsoft.com/office/drawing/2014/main" id="{1EEF0331-386A-F792-08B6-CEF5B78F908A}"/>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93" name="Group 92">
            <a:extLst>
              <a:ext uri="{FF2B5EF4-FFF2-40B4-BE49-F238E27FC236}">
                <a16:creationId xmlns:a16="http://schemas.microsoft.com/office/drawing/2014/main" id="{54C4F5D2-6884-822A-D45B-F13369F16FA5}"/>
              </a:ext>
            </a:extLst>
          </p:cNvPr>
          <p:cNvGrpSpPr/>
          <p:nvPr/>
        </p:nvGrpSpPr>
        <p:grpSpPr>
          <a:xfrm>
            <a:off x="4575005" y="3884831"/>
            <a:ext cx="471340" cy="386499"/>
            <a:chOff x="4487159" y="1597436"/>
            <a:chExt cx="471340" cy="386499"/>
          </a:xfrm>
        </p:grpSpPr>
        <p:sp>
          <p:nvSpPr>
            <p:cNvPr id="94" name="Flowchart: Connector 93">
              <a:extLst>
                <a:ext uri="{FF2B5EF4-FFF2-40B4-BE49-F238E27FC236}">
                  <a16:creationId xmlns:a16="http://schemas.microsoft.com/office/drawing/2014/main" id="{70332AB5-DCD2-B804-A1C2-CC959AC3DA01}"/>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95" name="TextBox 94">
              <a:extLst>
                <a:ext uri="{FF2B5EF4-FFF2-40B4-BE49-F238E27FC236}">
                  <a16:creationId xmlns:a16="http://schemas.microsoft.com/office/drawing/2014/main" id="{C5778D82-51F8-9E08-B23B-34CB120FDFC1}"/>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96" name="Group 95">
            <a:extLst>
              <a:ext uri="{FF2B5EF4-FFF2-40B4-BE49-F238E27FC236}">
                <a16:creationId xmlns:a16="http://schemas.microsoft.com/office/drawing/2014/main" id="{6BF29B42-7424-2ED9-A08F-BF2AEDA21E7F}"/>
              </a:ext>
            </a:extLst>
          </p:cNvPr>
          <p:cNvGrpSpPr/>
          <p:nvPr/>
        </p:nvGrpSpPr>
        <p:grpSpPr>
          <a:xfrm>
            <a:off x="4143812" y="4281587"/>
            <a:ext cx="471340" cy="386499"/>
            <a:chOff x="4487159" y="1597436"/>
            <a:chExt cx="471340" cy="386499"/>
          </a:xfrm>
        </p:grpSpPr>
        <p:sp>
          <p:nvSpPr>
            <p:cNvPr id="97" name="Flowchart: Connector 96">
              <a:extLst>
                <a:ext uri="{FF2B5EF4-FFF2-40B4-BE49-F238E27FC236}">
                  <a16:creationId xmlns:a16="http://schemas.microsoft.com/office/drawing/2014/main" id="{513E008B-C7F7-BF38-50D8-231CC6D1B6E6}"/>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98" name="TextBox 97">
              <a:extLst>
                <a:ext uri="{FF2B5EF4-FFF2-40B4-BE49-F238E27FC236}">
                  <a16:creationId xmlns:a16="http://schemas.microsoft.com/office/drawing/2014/main" id="{B7A88A6F-2B11-CBC6-9C25-A3729FA8CB99}"/>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99" name="Group 98">
            <a:extLst>
              <a:ext uri="{FF2B5EF4-FFF2-40B4-BE49-F238E27FC236}">
                <a16:creationId xmlns:a16="http://schemas.microsoft.com/office/drawing/2014/main" id="{6AAC300B-62EB-432C-6C0B-0D1B22FA3A28}"/>
              </a:ext>
            </a:extLst>
          </p:cNvPr>
          <p:cNvGrpSpPr/>
          <p:nvPr/>
        </p:nvGrpSpPr>
        <p:grpSpPr>
          <a:xfrm>
            <a:off x="4575005" y="4283394"/>
            <a:ext cx="471340" cy="386499"/>
            <a:chOff x="4487159" y="1597436"/>
            <a:chExt cx="471340" cy="386499"/>
          </a:xfrm>
        </p:grpSpPr>
        <p:sp>
          <p:nvSpPr>
            <p:cNvPr id="100" name="Flowchart: Connector 99">
              <a:extLst>
                <a:ext uri="{FF2B5EF4-FFF2-40B4-BE49-F238E27FC236}">
                  <a16:creationId xmlns:a16="http://schemas.microsoft.com/office/drawing/2014/main" id="{B95D65E2-1040-B700-FDFA-7F6599D3A35F}"/>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101" name="TextBox 100">
              <a:extLst>
                <a:ext uri="{FF2B5EF4-FFF2-40B4-BE49-F238E27FC236}">
                  <a16:creationId xmlns:a16="http://schemas.microsoft.com/office/drawing/2014/main" id="{931EDBA4-5B10-C86B-1FD4-DD13C2E603FF}"/>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7D</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102" name="Group 101">
            <a:extLst>
              <a:ext uri="{FF2B5EF4-FFF2-40B4-BE49-F238E27FC236}">
                <a16:creationId xmlns:a16="http://schemas.microsoft.com/office/drawing/2014/main" id="{1F0359E6-72B4-A260-9747-89AF115E8722}"/>
              </a:ext>
            </a:extLst>
          </p:cNvPr>
          <p:cNvGrpSpPr/>
          <p:nvPr/>
        </p:nvGrpSpPr>
        <p:grpSpPr>
          <a:xfrm>
            <a:off x="4133584" y="5055279"/>
            <a:ext cx="471340" cy="386499"/>
            <a:chOff x="4487159" y="1597436"/>
            <a:chExt cx="471340" cy="386499"/>
          </a:xfrm>
        </p:grpSpPr>
        <p:sp>
          <p:nvSpPr>
            <p:cNvPr id="103" name="Flowchart: Connector 102">
              <a:extLst>
                <a:ext uri="{FF2B5EF4-FFF2-40B4-BE49-F238E27FC236}">
                  <a16:creationId xmlns:a16="http://schemas.microsoft.com/office/drawing/2014/main" id="{97D1AE13-AA8B-EB11-3F7B-1F67C7984B9E}"/>
                </a:ext>
              </a:extLst>
            </p:cNvPr>
            <p:cNvSpPr/>
            <p:nvPr/>
          </p:nvSpPr>
          <p:spPr bwMode="auto">
            <a:xfrm>
              <a:off x="4487159" y="1597436"/>
              <a:ext cx="378630" cy="386499"/>
            </a:xfrm>
            <a:prstGeom prst="flowChartConnector">
              <a:avLst/>
            </a:prstGeom>
            <a:solidFill>
              <a:srgbClr val="E30DBA"/>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104" name="TextBox 103">
              <a:extLst>
                <a:ext uri="{FF2B5EF4-FFF2-40B4-BE49-F238E27FC236}">
                  <a16:creationId xmlns:a16="http://schemas.microsoft.com/office/drawing/2014/main" id="{1F142FAA-5AF9-E3A3-975F-602361C8424C}"/>
                </a:ext>
              </a:extLst>
            </p:cNvPr>
            <p:cNvSpPr txBox="1"/>
            <p:nvPr/>
          </p:nvSpPr>
          <p:spPr>
            <a:xfrm>
              <a:off x="4487159" y="1621409"/>
              <a:ext cx="471340" cy="338554"/>
            </a:xfrm>
            <a:prstGeom prst="rect">
              <a:avLst/>
            </a:prstGeom>
            <a:noFill/>
          </p:spPr>
          <p:txBody>
            <a:bodyPr wrap="square" rtlCol="0">
              <a:spAutoFit/>
            </a:bodyPr>
            <a:lstStyle/>
            <a:p>
              <a:r>
                <a:rPr lang="en-GB" sz="16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7C</a:t>
              </a:r>
              <a:endParaRPr lang="en-IE" sz="16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grpSp>
      <p:sp>
        <p:nvSpPr>
          <p:cNvPr id="105" name="Rectangle 104">
            <a:extLst>
              <a:ext uri="{FF2B5EF4-FFF2-40B4-BE49-F238E27FC236}">
                <a16:creationId xmlns:a16="http://schemas.microsoft.com/office/drawing/2014/main" id="{A90107DD-F095-6007-DC28-1E12DC19B2AE}"/>
              </a:ext>
            </a:extLst>
          </p:cNvPr>
          <p:cNvSpPr/>
          <p:nvPr/>
        </p:nvSpPr>
        <p:spPr bwMode="auto">
          <a:xfrm>
            <a:off x="3711912" y="1112637"/>
            <a:ext cx="1288520" cy="4327353"/>
          </a:xfrm>
          <a:prstGeom prst="rect">
            <a:avLst/>
          </a:prstGeom>
          <a:solidFill>
            <a:srgbClr val="E30DBA">
              <a:alpha val="25000"/>
            </a:srgbClr>
          </a:solidFill>
          <a:ln w="15875" cap="flat" cmpd="sng" algn="ctr">
            <a:solidFill>
              <a:schemeClr val="accent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106" name="Rectangle 105">
            <a:extLst>
              <a:ext uri="{FF2B5EF4-FFF2-40B4-BE49-F238E27FC236}">
                <a16:creationId xmlns:a16="http://schemas.microsoft.com/office/drawing/2014/main" id="{BADB52FD-FBF8-372E-0F33-FE07D09BD26B}"/>
              </a:ext>
            </a:extLst>
          </p:cNvPr>
          <p:cNvSpPr/>
          <p:nvPr/>
        </p:nvSpPr>
        <p:spPr bwMode="auto">
          <a:xfrm>
            <a:off x="7086241" y="1090454"/>
            <a:ext cx="1308721" cy="3925453"/>
          </a:xfrm>
          <a:prstGeom prst="rect">
            <a:avLst/>
          </a:prstGeom>
          <a:solidFill>
            <a:srgbClr val="E30DBA">
              <a:alpha val="25000"/>
            </a:srgbClr>
          </a:solidFill>
          <a:ln w="15875" cap="flat" cmpd="sng" algn="ctr">
            <a:solidFill>
              <a:schemeClr val="accent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dirty="0">
              <a:ln>
                <a:noFill/>
              </a:ln>
              <a:solidFill>
                <a:schemeClr val="bg1"/>
              </a:solidFill>
              <a:effectLst/>
              <a:latin typeface="Tahoma" pitchFamily="34" charset="0"/>
            </a:endParaRPr>
          </a:p>
        </p:txBody>
      </p:sp>
      <p:sp>
        <p:nvSpPr>
          <p:cNvPr id="107" name="Rectangle 106">
            <a:extLst>
              <a:ext uri="{FF2B5EF4-FFF2-40B4-BE49-F238E27FC236}">
                <a16:creationId xmlns:a16="http://schemas.microsoft.com/office/drawing/2014/main" id="{B5A6FE61-DD79-0DB1-DF7B-218CC88FF4BF}"/>
              </a:ext>
            </a:extLst>
          </p:cNvPr>
          <p:cNvSpPr/>
          <p:nvPr/>
        </p:nvSpPr>
        <p:spPr bwMode="auto">
          <a:xfrm>
            <a:off x="8457753" y="2941197"/>
            <a:ext cx="3022679" cy="2074710"/>
          </a:xfrm>
          <a:prstGeom prst="rect">
            <a:avLst/>
          </a:prstGeom>
          <a:solidFill>
            <a:srgbClr val="E30DBA">
              <a:alpha val="25000"/>
            </a:srgbClr>
          </a:solidFill>
          <a:ln w="15875" cap="flat" cmpd="sng" algn="ctr">
            <a:solidFill>
              <a:schemeClr val="accent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E" sz="900" b="1" i="0" u="none" strike="noStrike" cap="none" normalizeH="0" baseline="0">
              <a:ln>
                <a:noFill/>
              </a:ln>
              <a:solidFill>
                <a:schemeClr val="bg1"/>
              </a:solidFill>
              <a:effectLst/>
              <a:latin typeface="Tahoma" pitchFamily="34" charset="0"/>
            </a:endParaRPr>
          </a:p>
        </p:txBody>
      </p:sp>
      <p:sp>
        <p:nvSpPr>
          <p:cNvPr id="108" name="TextBox 107">
            <a:extLst>
              <a:ext uri="{FF2B5EF4-FFF2-40B4-BE49-F238E27FC236}">
                <a16:creationId xmlns:a16="http://schemas.microsoft.com/office/drawing/2014/main" id="{E86560CD-6B9B-8D26-8974-23A2856004D4}"/>
              </a:ext>
            </a:extLst>
          </p:cNvPr>
          <p:cNvSpPr txBox="1"/>
          <p:nvPr/>
        </p:nvSpPr>
        <p:spPr>
          <a:xfrm>
            <a:off x="9423395" y="2836504"/>
            <a:ext cx="962123" cy="307777"/>
          </a:xfrm>
          <a:prstGeom prst="rect">
            <a:avLst/>
          </a:prstGeom>
          <a:noFill/>
        </p:spPr>
        <p:txBody>
          <a:bodyPr wrap="none" rtlCol="0">
            <a:spAutoFit/>
          </a:bodyPr>
          <a:lstStyle/>
          <a:p>
            <a:r>
              <a:rPr lang="en-GB" sz="1400" kern="100" spc="-100" dirty="0">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rPr>
              <a:t>Responsible</a:t>
            </a:r>
            <a:endParaRPr lang="en-IE" sz="1400" kern="100" spc="-100" dirty="0" err="1">
              <a:solidFill>
                <a:schemeClr val="accent6">
                  <a:lumMod val="1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9137332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E495-E4A3-EBE2-42A8-643D17EFA83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8645BA78-099B-D433-46CF-A33F2714B007}"/>
              </a:ext>
            </a:extLst>
          </p:cNvPr>
          <p:cNvSpPr>
            <a:spLocks noGrp="1"/>
          </p:cNvSpPr>
          <p:nvPr>
            <p:ph type="title"/>
          </p:nvPr>
        </p:nvSpPr>
        <p:spPr/>
        <p:txBody>
          <a:bodyPr>
            <a:normAutofit/>
          </a:bodyPr>
          <a:lstStyle/>
          <a:p>
            <a:r>
              <a:rPr lang="en-GB" dirty="0"/>
              <a:t>Developments</a:t>
            </a:r>
            <a:r>
              <a:rPr lang="en-IE" dirty="0"/>
              <a:t> in spectrum management &amp; use – trends (1)</a:t>
            </a:r>
            <a:endParaRPr lang="en-GB" dirty="0"/>
          </a:p>
        </p:txBody>
      </p:sp>
      <p:sp>
        <p:nvSpPr>
          <p:cNvPr id="2" name="TextBox 1">
            <a:extLst>
              <a:ext uri="{FF2B5EF4-FFF2-40B4-BE49-F238E27FC236}">
                <a16:creationId xmlns:a16="http://schemas.microsoft.com/office/drawing/2014/main" id="{FA1D6868-B7C0-27F6-3336-622DDBFBD649}"/>
              </a:ext>
            </a:extLst>
          </p:cNvPr>
          <p:cNvSpPr txBox="1"/>
          <p:nvPr/>
        </p:nvSpPr>
        <p:spPr>
          <a:xfrm>
            <a:off x="186179" y="772055"/>
            <a:ext cx="11819642" cy="6001643"/>
          </a:xfrm>
          <a:prstGeom prst="rect">
            <a:avLst/>
          </a:prstGeom>
          <a:noFill/>
        </p:spPr>
        <p:txBody>
          <a:bodyPr wrap="square" rtlCol="0">
            <a:spAutoFit/>
          </a:bodyPr>
          <a:lstStyle/>
          <a:p>
            <a:r>
              <a:rPr lang="en-GB" sz="2400" kern="100" spc="-100" dirty="0">
                <a:latin typeface="+mn-lt"/>
                <a:ea typeface="Roboto" panose="02000000000000000000" pitchFamily="2" charset="0"/>
              </a:rPr>
              <a:t>Large (mega) constellations of non-geostationary satellite systems</a:t>
            </a:r>
          </a:p>
          <a:p>
            <a:pPr marL="285750" indent="-285750">
              <a:spcBef>
                <a:spcPts val="1200"/>
              </a:spcBef>
              <a:buFont typeface="Arial" panose="020B0604020202020204" pitchFamily="34" charset="0"/>
              <a:buChar char="•"/>
            </a:pPr>
            <a:r>
              <a:rPr lang="en-GB" sz="2000" b="0" kern="100" spc="-100" dirty="0">
                <a:solidFill>
                  <a:srgbClr val="C00000"/>
                </a:solidFill>
                <a:latin typeface="+mn-lt"/>
                <a:ea typeface="Roboto" panose="02000000000000000000" pitchFamily="2" charset="0"/>
              </a:rPr>
              <a:t>Skyrocketing number of filings for large constellations of non-geostationary satellite systems;</a:t>
            </a:r>
          </a:p>
          <a:p>
            <a:pPr marL="742950" lvl="1" indent="-285750">
              <a:spcBef>
                <a:spcPts val="1200"/>
              </a:spcBef>
              <a:buFont typeface="Arial" panose="020B0604020202020204" pitchFamily="34" charset="0"/>
              <a:buChar char="•"/>
            </a:pPr>
            <a:r>
              <a:rPr lang="en-GB" sz="2000" b="0" kern="100" spc="-100" dirty="0">
                <a:latin typeface="+mn-lt"/>
                <a:ea typeface="Roboto" panose="02000000000000000000" pitchFamily="2" charset="0"/>
              </a:rPr>
              <a:t>Recent Space Sustainability Forum (7-8 Oct, Geneva) talked about 1.8 million satellites in ITU filings by 2030;</a:t>
            </a:r>
          </a:p>
          <a:p>
            <a:pPr marL="742950" lvl="1" indent="-285750">
              <a:spcBef>
                <a:spcPts val="1200"/>
              </a:spcBef>
              <a:buFont typeface="Arial" panose="020B0604020202020204" pitchFamily="34" charset="0"/>
              <a:buChar char="•"/>
            </a:pPr>
            <a:r>
              <a:rPr lang="en-IE" sz="2000" b="0" kern="100" spc="-100" dirty="0">
                <a:latin typeface="+mn-lt"/>
                <a:ea typeface="Roboto" panose="02000000000000000000" pitchFamily="2" charset="0"/>
              </a:rPr>
              <a:t>RFI challenges related to wanted emissions, unwanted emissions and unintended electromagnetic radiation from satellites (UEMR).</a:t>
            </a:r>
            <a:endParaRPr lang="en-GB" sz="2000" b="0" kern="100" spc="-100" dirty="0">
              <a:latin typeface="+mn-lt"/>
              <a:ea typeface="Roboto" panose="02000000000000000000" pitchFamily="2" charset="0"/>
            </a:endParaRPr>
          </a:p>
          <a:p>
            <a:pPr marL="0" lvl="1"/>
            <a:endParaRPr lang="en-GB" sz="2000" b="0" kern="100" spc="-100" dirty="0">
              <a:latin typeface="+mn-lt"/>
              <a:ea typeface="Roboto" panose="02000000000000000000" pitchFamily="2" charset="0"/>
            </a:endParaRPr>
          </a:p>
          <a:p>
            <a:pPr marL="342900" lvl="1" indent="-342900">
              <a:buFont typeface="Arial" panose="020B0604020202020204" pitchFamily="34" charset="0"/>
              <a:buChar char="•"/>
            </a:pPr>
            <a:r>
              <a:rPr lang="en-GB" sz="2000" b="0" kern="100" spc="-100" dirty="0">
                <a:solidFill>
                  <a:srgbClr val="C00000"/>
                </a:solidFill>
                <a:latin typeface="+mn-lt"/>
                <a:ea typeface="Roboto" panose="02000000000000000000" pitchFamily="2" charset="0"/>
              </a:rPr>
              <a:t>Huge issue for RAS in numerous frequency bands (even </a:t>
            </a:r>
            <a:r>
              <a:rPr lang="en-IE" sz="2000" b="0" kern="100" spc="-100" dirty="0">
                <a:solidFill>
                  <a:srgbClr val="C00000"/>
                </a:solidFill>
                <a:latin typeface="+mn-lt"/>
                <a:ea typeface="Roboto" panose="02000000000000000000" pitchFamily="2" charset="0"/>
              </a:rPr>
              <a:t>in much larger frequency ranges than those currently allocated to the RAS);</a:t>
            </a:r>
            <a:endParaRPr lang="en-GB" sz="2000" b="0" kern="100" spc="-100" dirty="0">
              <a:solidFill>
                <a:srgbClr val="C00000"/>
              </a:solidFill>
              <a:latin typeface="+mn-lt"/>
              <a:ea typeface="Roboto" panose="02000000000000000000" pitchFamily="2" charset="0"/>
            </a:endParaRPr>
          </a:p>
          <a:p>
            <a:pPr marL="800100" lvl="2" indent="-342900">
              <a:spcBef>
                <a:spcPts val="1200"/>
              </a:spcBef>
              <a:buFont typeface="Arial" panose="020B0604020202020204" pitchFamily="34" charset="0"/>
              <a:buChar char="•"/>
            </a:pPr>
            <a:r>
              <a:rPr lang="en-GB" sz="2000" b="0" kern="100" spc="-100" dirty="0">
                <a:solidFill>
                  <a:srgbClr val="00B050"/>
                </a:solidFill>
                <a:latin typeface="+mn-lt"/>
                <a:ea typeface="Roboto" panose="02000000000000000000" pitchFamily="2" charset="0"/>
              </a:rPr>
              <a:t>WRC-27 Agenda Item 1.16 attempts finding mechanisms to protect RAS;</a:t>
            </a:r>
          </a:p>
          <a:p>
            <a:pPr marL="1257300" lvl="3" indent="-342900">
              <a:spcBef>
                <a:spcPts val="1200"/>
              </a:spcBef>
              <a:buFont typeface="Arial" panose="020B0604020202020204" pitchFamily="34" charset="0"/>
              <a:buChar char="•"/>
            </a:pPr>
            <a:r>
              <a:rPr lang="en-GB" sz="2000" b="0" kern="100" spc="-100" dirty="0">
                <a:latin typeface="+mn-lt"/>
                <a:ea typeface="Roboto" panose="02000000000000000000" pitchFamily="2" charset="0"/>
              </a:rPr>
              <a:t>Assessing the single-entry and aggregate impact of NGSO FSS in the several bands listed in Annex 1 to Resolution 681 (WRC-23);</a:t>
            </a:r>
          </a:p>
          <a:p>
            <a:pPr marL="1257300" lvl="3" indent="-342900">
              <a:spcBef>
                <a:spcPts val="1200"/>
              </a:spcBef>
              <a:buFont typeface="Arial" panose="020B0604020202020204" pitchFamily="34" charset="0"/>
              <a:buChar char="•"/>
            </a:pPr>
            <a:r>
              <a:rPr lang="en-GB" sz="2000" b="0" kern="100" spc="-100" dirty="0">
                <a:latin typeface="+mn-lt"/>
                <a:ea typeface="Roboto" panose="02000000000000000000" pitchFamily="2" charset="0"/>
              </a:rPr>
              <a:t>Recognition of Radio Quiet Zones (RQZ)</a:t>
            </a:r>
          </a:p>
          <a:p>
            <a:pPr marL="1714500" lvl="4" indent="-342900">
              <a:buFont typeface="Arial" panose="020B0604020202020204" pitchFamily="34" charset="0"/>
              <a:buChar char="•"/>
            </a:pPr>
            <a:r>
              <a:rPr lang="en-GB" sz="2000" b="0" kern="100" spc="-100" dirty="0">
                <a:latin typeface="+mn-lt"/>
                <a:ea typeface="Roboto" panose="02000000000000000000" pitchFamily="2" charset="0"/>
              </a:rPr>
              <a:t>Discussion: Recognition/protection strictly within the bands allocated to RAS vs. larger bandwidth observed;</a:t>
            </a:r>
            <a:r>
              <a:rPr lang="en-GB" sz="2000" b="0" kern="100" spc="-100" dirty="0">
                <a:ea typeface="Roboto" panose="02000000000000000000" pitchFamily="2" charset="0"/>
              </a:rPr>
              <a:t> </a:t>
            </a:r>
          </a:p>
          <a:p>
            <a:pPr marL="1714500" lvl="4" indent="-342900">
              <a:buFont typeface="Arial" panose="020B0604020202020204" pitchFamily="34" charset="0"/>
              <a:buChar char="•"/>
            </a:pPr>
            <a:r>
              <a:rPr lang="en-GB" sz="2000" b="0" kern="100" spc="-100" dirty="0">
                <a:latin typeface="+mn-lt"/>
                <a:ea typeface="Roboto" panose="02000000000000000000" pitchFamily="2" charset="0"/>
              </a:rPr>
              <a:t>Res 681 explicitly only mentions two RAS facilities in considering k) for a possible RQZ recognition in the RR, leaving no room for extending the scope to other sites.</a:t>
            </a:r>
          </a:p>
        </p:txBody>
      </p:sp>
    </p:spTree>
    <p:extLst>
      <p:ext uri="{BB962C8B-B14F-4D97-AF65-F5344CB8AC3E}">
        <p14:creationId xmlns:p14="http://schemas.microsoft.com/office/powerpoint/2010/main" val="42048216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D949A-007C-FCA0-1679-B07D61F84348}"/>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F8593B32-C1AA-FE5A-6557-FCFDA7910C44}"/>
              </a:ext>
            </a:extLst>
          </p:cNvPr>
          <p:cNvSpPr>
            <a:spLocks noGrp="1"/>
          </p:cNvSpPr>
          <p:nvPr>
            <p:ph type="title"/>
          </p:nvPr>
        </p:nvSpPr>
        <p:spPr/>
        <p:txBody>
          <a:bodyPr>
            <a:normAutofit/>
          </a:bodyPr>
          <a:lstStyle/>
          <a:p>
            <a:r>
              <a:rPr lang="en-GB" dirty="0"/>
              <a:t>Developments</a:t>
            </a:r>
            <a:r>
              <a:rPr lang="en-IE" dirty="0"/>
              <a:t> in spectrum management &amp; use – trends (2)</a:t>
            </a:r>
            <a:endParaRPr lang="en-GB" dirty="0"/>
          </a:p>
        </p:txBody>
      </p:sp>
      <p:sp>
        <p:nvSpPr>
          <p:cNvPr id="2" name="TextBox 1">
            <a:extLst>
              <a:ext uri="{FF2B5EF4-FFF2-40B4-BE49-F238E27FC236}">
                <a16:creationId xmlns:a16="http://schemas.microsoft.com/office/drawing/2014/main" id="{8CA60525-3363-83CF-A47F-A846E90BACAF}"/>
              </a:ext>
            </a:extLst>
          </p:cNvPr>
          <p:cNvSpPr txBox="1"/>
          <p:nvPr/>
        </p:nvSpPr>
        <p:spPr>
          <a:xfrm>
            <a:off x="388070" y="790909"/>
            <a:ext cx="11415860" cy="5539978"/>
          </a:xfrm>
          <a:prstGeom prst="rect">
            <a:avLst/>
          </a:prstGeom>
          <a:noFill/>
        </p:spPr>
        <p:txBody>
          <a:bodyPr wrap="square" rtlCol="0">
            <a:spAutoFit/>
          </a:bodyPr>
          <a:lstStyle/>
          <a:p>
            <a:r>
              <a:rPr lang="en-GB" sz="2400" kern="100" spc="-100" dirty="0">
                <a:latin typeface="+mn-lt"/>
                <a:ea typeface="Roboto" panose="02000000000000000000" pitchFamily="2" charset="0"/>
              </a:rPr>
              <a:t>Expansion of use and applications of satellite services within existing satellite allocations </a:t>
            </a:r>
          </a:p>
          <a:p>
            <a:endParaRPr lang="en-GB" sz="2000" b="0" kern="100" spc="-100" dirty="0">
              <a:latin typeface="+mn-lt"/>
              <a:ea typeface="Roboto" panose="02000000000000000000" pitchFamily="2" charset="0"/>
            </a:endParaRPr>
          </a:p>
          <a:p>
            <a:pPr marL="342900" indent="-342900">
              <a:buFont typeface="Arial" panose="020B0604020202020204" pitchFamily="34" charset="0"/>
              <a:buChar char="•"/>
            </a:pPr>
            <a:r>
              <a:rPr lang="en-GB" sz="2000" b="0" kern="100" spc="-100" dirty="0">
                <a:solidFill>
                  <a:srgbClr val="C00000"/>
                </a:solidFill>
                <a:latin typeface="+mn-lt"/>
                <a:ea typeface="Roboto" panose="02000000000000000000" pitchFamily="2" charset="0"/>
              </a:rPr>
              <a:t>WRC-27 Agenda Items 1.1 (</a:t>
            </a:r>
            <a:r>
              <a:rPr lang="en-US" sz="2000" b="0" kern="100" spc="-100" dirty="0">
                <a:solidFill>
                  <a:srgbClr val="C00000"/>
                </a:solidFill>
                <a:latin typeface="Bahnschrift Light" panose="020B0502040204020203" pitchFamily="34" charset="0"/>
                <a:ea typeface="Roboto" panose="02000000000000000000" pitchFamily="2" charset="0"/>
              </a:rPr>
              <a:t>FSS aeronautical and maritime ESIMs in the 47.2-50.2 GHz and 50.4-51.4 GHz bands)  </a:t>
            </a:r>
            <a:r>
              <a:rPr lang="en-GB" sz="2000" b="0" kern="100" spc="-100" dirty="0">
                <a:solidFill>
                  <a:srgbClr val="C00000"/>
                </a:solidFill>
                <a:latin typeface="+mn-lt"/>
                <a:ea typeface="Roboto" panose="02000000000000000000" pitchFamily="2" charset="0"/>
              </a:rPr>
              <a:t>&amp; 1.3 (</a:t>
            </a:r>
            <a:r>
              <a:rPr lang="en-US" sz="2000" b="0" kern="100" spc="-100" dirty="0">
                <a:solidFill>
                  <a:srgbClr val="C00000"/>
                </a:solidFill>
                <a:latin typeface="Bahnschrift Light" panose="020B0502040204020203" pitchFamily="34" charset="0"/>
                <a:ea typeface="Roboto" panose="02000000000000000000" pitchFamily="2" charset="0"/>
              </a:rPr>
              <a:t>FSS gateways in the 51.4-52.4 GHz band transmitting to non-GSO systems;</a:t>
            </a:r>
          </a:p>
          <a:p>
            <a:pPr marL="742950" lvl="1" indent="-285750">
              <a:spcBef>
                <a:spcPts val="1200"/>
              </a:spcBef>
              <a:buFont typeface="Arial" panose="020B0604020202020204" pitchFamily="34" charset="0"/>
              <a:buChar char="•"/>
            </a:pPr>
            <a:r>
              <a:rPr lang="en-GB" sz="2000" b="0" kern="100" spc="-100" dirty="0">
                <a:latin typeface="+mn-lt"/>
                <a:ea typeface="Roboto" panose="02000000000000000000" pitchFamily="2" charset="0"/>
              </a:rPr>
              <a:t>Are the already established unwanted emission limits in the RR Resolution 750 still appropriate to protect the 50.3 GHz and 52.7 GHz passive sensing bands from these additional applications?</a:t>
            </a:r>
          </a:p>
          <a:p>
            <a:pPr lvl="1"/>
            <a:endParaRPr lang="en-GB" sz="2000" b="0" kern="100" spc="-100" dirty="0">
              <a:latin typeface="+mn-lt"/>
              <a:ea typeface="Roboto" panose="02000000000000000000" pitchFamily="2" charset="0"/>
            </a:endParaRPr>
          </a:p>
          <a:p>
            <a:pPr marL="342900" lvl="1" indent="-342900">
              <a:buFont typeface="Arial" panose="020B0604020202020204" pitchFamily="34" charset="0"/>
              <a:buChar char="•"/>
            </a:pPr>
            <a:r>
              <a:rPr lang="en-GB" sz="2000" b="0" kern="100" spc="-100" dirty="0">
                <a:solidFill>
                  <a:srgbClr val="C00000"/>
                </a:solidFill>
                <a:latin typeface="+mn-lt"/>
                <a:ea typeface="Roboto" panose="02000000000000000000" pitchFamily="2" charset="0"/>
              </a:rPr>
              <a:t>Studies in WP7C regarding the possible impact of NGSO FSS (with an </a:t>
            </a:r>
            <a:r>
              <a:rPr lang="en-IE" sz="2000" b="0" kern="100" spc="-100" dirty="0">
                <a:solidFill>
                  <a:srgbClr val="C00000"/>
                </a:solidFill>
                <a:latin typeface="+mn-lt"/>
                <a:ea typeface="Roboto" panose="02000000000000000000" pitchFamily="2" charset="0"/>
              </a:rPr>
              <a:t>apogee lower than 20 000 km) </a:t>
            </a:r>
            <a:r>
              <a:rPr lang="en-GB" sz="2000" b="0" kern="100" spc="-100" dirty="0">
                <a:solidFill>
                  <a:srgbClr val="C00000"/>
                </a:solidFill>
                <a:latin typeface="+mn-lt"/>
                <a:ea typeface="Roboto" panose="02000000000000000000" pitchFamily="2" charset="0"/>
              </a:rPr>
              <a:t>on EESS (passive) sensors in the band 18.6-18.8 GHz; </a:t>
            </a:r>
          </a:p>
          <a:p>
            <a:pPr marL="800100" lvl="2" indent="-342900">
              <a:spcBef>
                <a:spcPts val="1200"/>
              </a:spcBef>
              <a:buFont typeface="Arial" panose="020B0604020202020204" pitchFamily="34" charset="0"/>
              <a:buChar char="•"/>
            </a:pPr>
            <a:r>
              <a:rPr lang="en-IE" sz="2000" b="0" kern="100" spc="-100" dirty="0">
                <a:latin typeface="+mn-lt"/>
                <a:ea typeface="Roboto" panose="02000000000000000000" pitchFamily="2" charset="0"/>
              </a:rPr>
              <a:t>Radio Regulations footnote 5.522B (WRC-2000) limits the use of the band 18.6-18.8 GHz by the FSS to geostationary systems and systems with an orbit of apogee greater than 20 000 km.  </a:t>
            </a:r>
            <a:endParaRPr lang="en-GB" sz="2000" b="0" kern="100" spc="-100" dirty="0">
              <a:latin typeface="+mn-lt"/>
              <a:ea typeface="Roboto" panose="02000000000000000000" pitchFamily="2" charset="0"/>
            </a:endParaRPr>
          </a:p>
          <a:p>
            <a:pPr marL="1257300" lvl="3" indent="-342900">
              <a:spcBef>
                <a:spcPts val="1200"/>
              </a:spcBef>
              <a:buFont typeface="Arial" panose="020B0604020202020204" pitchFamily="34" charset="0"/>
              <a:buChar char="•"/>
            </a:pPr>
            <a:r>
              <a:rPr lang="en-GB" sz="2000" b="0" kern="100" spc="-100" dirty="0">
                <a:latin typeface="+mn-lt"/>
                <a:ea typeface="Roboto" panose="02000000000000000000" pitchFamily="2" charset="0"/>
              </a:rPr>
              <a:t>Will the satellite industry attempt to initiate a future WRC agenda item with the aim to modify the Radio Regulations to allow such use?</a:t>
            </a:r>
          </a:p>
          <a:p>
            <a:pPr marL="1257300" lvl="3" indent="-342900">
              <a:buFont typeface="Arial" panose="020B0604020202020204" pitchFamily="34" charset="0"/>
              <a:buChar char="•"/>
            </a:pPr>
            <a:endParaRPr lang="en-GB" sz="2000" b="0" kern="100" spc="-100" dirty="0">
              <a:latin typeface="+mn-lt"/>
              <a:ea typeface="Roboto" panose="02000000000000000000" pitchFamily="2" charset="0"/>
            </a:endParaRPr>
          </a:p>
          <a:p>
            <a:pPr marL="811213" lvl="3" indent="-342900">
              <a:buFont typeface="Arial" panose="020B0604020202020204" pitchFamily="34" charset="0"/>
              <a:buChar char="•"/>
            </a:pPr>
            <a:r>
              <a:rPr lang="en-GB" sz="2000" b="0" kern="100" spc="-100" dirty="0">
                <a:latin typeface="+mn-lt"/>
                <a:ea typeface="Roboto" panose="02000000000000000000" pitchFamily="2" charset="0"/>
              </a:rPr>
              <a:t>Regarding the band 18.6-18.8 GHz there is still an ongoing assessment of the RFI potential from GSO FSS due to reflections from large bodies of water into EESS (passive) sensors.</a:t>
            </a:r>
            <a:endParaRPr lang="en-GB" sz="1800" b="0" kern="100" spc="-100" dirty="0">
              <a:latin typeface="+mn-lt"/>
              <a:ea typeface="Roboto" panose="02000000000000000000" pitchFamily="2" charset="0"/>
            </a:endParaRPr>
          </a:p>
        </p:txBody>
      </p:sp>
    </p:spTree>
    <p:extLst>
      <p:ext uri="{BB962C8B-B14F-4D97-AF65-F5344CB8AC3E}">
        <p14:creationId xmlns:p14="http://schemas.microsoft.com/office/powerpoint/2010/main" val="1187835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1932-3E94-7DDA-1FF0-6766B8A0A96E}"/>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9B532727-4BB6-6048-7262-24D4CC2B0000}"/>
              </a:ext>
            </a:extLst>
          </p:cNvPr>
          <p:cNvSpPr>
            <a:spLocks noGrp="1"/>
          </p:cNvSpPr>
          <p:nvPr>
            <p:ph type="title"/>
          </p:nvPr>
        </p:nvSpPr>
        <p:spPr/>
        <p:txBody>
          <a:bodyPr>
            <a:normAutofit/>
          </a:bodyPr>
          <a:lstStyle/>
          <a:p>
            <a:r>
              <a:rPr lang="en-GB" dirty="0"/>
              <a:t>Developments</a:t>
            </a:r>
            <a:r>
              <a:rPr lang="en-IE" dirty="0"/>
              <a:t> in spectrum management &amp; use – trends (3)</a:t>
            </a:r>
            <a:endParaRPr lang="en-GB" dirty="0"/>
          </a:p>
        </p:txBody>
      </p:sp>
      <p:sp>
        <p:nvSpPr>
          <p:cNvPr id="2" name="TextBox 1">
            <a:extLst>
              <a:ext uri="{FF2B5EF4-FFF2-40B4-BE49-F238E27FC236}">
                <a16:creationId xmlns:a16="http://schemas.microsoft.com/office/drawing/2014/main" id="{26298816-2E80-22EF-740E-BA1348676678}"/>
              </a:ext>
            </a:extLst>
          </p:cNvPr>
          <p:cNvSpPr txBox="1"/>
          <p:nvPr/>
        </p:nvSpPr>
        <p:spPr>
          <a:xfrm>
            <a:off x="84841" y="640080"/>
            <a:ext cx="12107159" cy="6063198"/>
          </a:xfrm>
          <a:prstGeom prst="rect">
            <a:avLst/>
          </a:prstGeom>
          <a:noFill/>
        </p:spPr>
        <p:txBody>
          <a:bodyPr wrap="square" rtlCol="0">
            <a:spAutoFit/>
          </a:bodyPr>
          <a:lstStyle/>
          <a:p>
            <a:pPr marL="0" lvl="1"/>
            <a:r>
              <a:rPr lang="en-GB" sz="2400" kern="100" spc="-100" dirty="0">
                <a:latin typeface="+mn-lt"/>
                <a:ea typeface="Roboto" panose="02000000000000000000" pitchFamily="2" charset="0"/>
              </a:rPr>
              <a:t>General trend by active service to also use higher frequency bands (above 71 GHz) – scientific (passive) services will no longer be alone up there!</a:t>
            </a:r>
          </a:p>
          <a:p>
            <a:pPr marL="342900" lvl="2" indent="-342900">
              <a:spcBef>
                <a:spcPts val="1200"/>
              </a:spcBef>
              <a:buFont typeface="Arial" panose="020B0604020202020204" pitchFamily="34" charset="0"/>
              <a:buChar char="•"/>
            </a:pPr>
            <a:r>
              <a:rPr lang="en-GB" sz="2000" b="0" kern="100" spc="-100" dirty="0">
                <a:solidFill>
                  <a:srgbClr val="00B050"/>
                </a:solidFill>
                <a:latin typeface="+mn-lt"/>
                <a:ea typeface="Roboto" panose="02000000000000000000" pitchFamily="2" charset="0"/>
              </a:rPr>
              <a:t>Opportunity:</a:t>
            </a:r>
            <a:r>
              <a:rPr lang="en-GB" sz="2000" b="0" kern="100" spc="-100" dirty="0">
                <a:latin typeface="+mn-lt"/>
                <a:ea typeface="Roboto" panose="02000000000000000000" pitchFamily="2" charset="0"/>
              </a:rPr>
              <a:t> WRC-27 Agenda Item 1.18 attempts at implementing relevant </a:t>
            </a:r>
            <a:r>
              <a:rPr lang="en-GB" sz="2000" b="0" kern="100" spc="-100" dirty="0">
                <a:solidFill>
                  <a:srgbClr val="00B050"/>
                </a:solidFill>
                <a:latin typeface="+mn-lt"/>
                <a:ea typeface="Roboto" panose="02000000000000000000" pitchFamily="2" charset="0"/>
              </a:rPr>
              <a:t>unwanted emission limits </a:t>
            </a:r>
            <a:r>
              <a:rPr lang="en-GB" sz="2000" b="0" kern="100" spc="-100" dirty="0">
                <a:latin typeface="+mn-lt"/>
                <a:ea typeface="Roboto" panose="02000000000000000000" pitchFamily="2" charset="0"/>
              </a:rPr>
              <a:t>to protect RAS and EESS (passive) in a number of bands subject to </a:t>
            </a:r>
            <a:r>
              <a:rPr lang="en-IE" sz="2000" b="0" kern="100" spc="-100" dirty="0">
                <a:latin typeface="+mn-lt"/>
                <a:ea typeface="Roboto" panose="02000000000000000000" pitchFamily="2" charset="0"/>
              </a:rPr>
              <a:t>RR footnote 5.340 (all emissions are prohibited) or subject to RR footnote 5.149 (RAS) (76-81 GHz, 130-134 GHz), </a:t>
            </a:r>
            <a:r>
              <a:rPr lang="en-IE" sz="2000" b="0" kern="100" spc="-100" dirty="0">
                <a:solidFill>
                  <a:srgbClr val="00B050"/>
                </a:solidFill>
                <a:latin typeface="+mn-lt"/>
                <a:ea typeface="Roboto" panose="02000000000000000000" pitchFamily="2" charset="0"/>
              </a:rPr>
              <a:t>ahead of the deployment by allocated active services</a:t>
            </a:r>
            <a:r>
              <a:rPr lang="en-IE" sz="2000" b="0" kern="100" spc="-100" dirty="0">
                <a:latin typeface="+mn-lt"/>
                <a:ea typeface="Roboto" panose="02000000000000000000" pitchFamily="2" charset="0"/>
              </a:rPr>
              <a:t>; </a:t>
            </a:r>
            <a:endParaRPr lang="en-GB" sz="2000" b="0" kern="100" spc="-100" dirty="0">
              <a:latin typeface="+mn-lt"/>
              <a:ea typeface="Roboto" panose="02000000000000000000" pitchFamily="2" charset="0"/>
            </a:endParaRPr>
          </a:p>
          <a:p>
            <a:pPr marL="800100" lvl="3" indent="-342900">
              <a:spcBef>
                <a:spcPts val="1200"/>
              </a:spcBef>
              <a:buFont typeface="Arial" panose="020B0604020202020204" pitchFamily="34" charset="0"/>
              <a:buChar char="•"/>
            </a:pPr>
            <a:r>
              <a:rPr lang="en-GB" sz="2000" b="0" kern="100" spc="-100" dirty="0">
                <a:latin typeface="+mn-lt"/>
                <a:ea typeface="Roboto" panose="02000000000000000000" pitchFamily="2" charset="0"/>
              </a:rPr>
              <a:t>First temporary licenses for a satellite constellation using the bands </a:t>
            </a:r>
            <a:r>
              <a:rPr lang="en-IE" sz="2000" b="0" kern="100" spc="-100" dirty="0">
                <a:latin typeface="+mn-lt"/>
                <a:ea typeface="Roboto" panose="02000000000000000000" pitchFamily="2" charset="0"/>
              </a:rPr>
              <a:t>71-76 GHz and 81-86 GHz for NGSO gateway earth stations </a:t>
            </a:r>
            <a:r>
              <a:rPr lang="en-GB" sz="2000" b="0" kern="100" spc="-100" dirty="0">
                <a:latin typeface="+mn-lt"/>
                <a:ea typeface="Roboto" panose="02000000000000000000" pitchFamily="2" charset="0"/>
              </a:rPr>
              <a:t>already issued in individual countries, requiring the establishment of appropriate unwanted emission limits in the RR Res 750 to protect the RR footnote 5.340 band 86-92 GHz and also measures to protect RAS in the bands 76-86 GHz and 92-94 GHz, both subject to RR footnote 5.149.</a:t>
            </a:r>
          </a:p>
          <a:p>
            <a:pPr marL="285750" lvl="2" indent="-285750">
              <a:spcBef>
                <a:spcPts val="1200"/>
              </a:spcBef>
              <a:buFont typeface="Arial" panose="020B0604020202020204" pitchFamily="34" charset="0"/>
              <a:buChar char="•"/>
            </a:pPr>
            <a:r>
              <a:rPr lang="en-GB" sz="2000" b="0" kern="100" spc="-100" dirty="0">
                <a:solidFill>
                  <a:srgbClr val="C00000"/>
                </a:solidFill>
                <a:latin typeface="+mn-lt"/>
                <a:ea typeface="Roboto" panose="02000000000000000000" pitchFamily="2" charset="0"/>
              </a:rPr>
              <a:t>Radiolocation services in bands above 231.5 GHz (WRC-27 Agenda Item 1.8);</a:t>
            </a:r>
          </a:p>
          <a:p>
            <a:pPr marL="742950" lvl="3" indent="-285750">
              <a:spcBef>
                <a:spcPts val="1200"/>
              </a:spcBef>
              <a:buFont typeface="Arial" panose="020B0604020202020204" pitchFamily="34" charset="0"/>
              <a:buChar char="•"/>
            </a:pPr>
            <a:r>
              <a:rPr lang="en-GB" sz="2000" b="0" kern="100" spc="-100" dirty="0">
                <a:latin typeface="+mn-lt"/>
                <a:ea typeface="Roboto" panose="02000000000000000000" pitchFamily="2" charset="0"/>
              </a:rPr>
              <a:t>So far, potential applications avoid frequency overlap with EESS (passive); </a:t>
            </a:r>
          </a:p>
          <a:p>
            <a:pPr marL="742950" lvl="3" indent="-285750">
              <a:spcBef>
                <a:spcPts val="1200"/>
              </a:spcBef>
              <a:buFont typeface="Arial" panose="020B0604020202020204" pitchFamily="34" charset="0"/>
              <a:buChar char="•"/>
            </a:pPr>
            <a:r>
              <a:rPr lang="en-GB" sz="2000" b="0" kern="100" spc="-100" dirty="0">
                <a:latin typeface="+mn-lt"/>
                <a:ea typeface="Roboto" panose="02000000000000000000" pitchFamily="2" charset="0"/>
              </a:rPr>
              <a:t>Nevertheless, some potential automotive applications in adjacent bands, due to their high number of devices, could cause aggregated unwanted emissions that would exceed the protection criteria for EESS (passive) and thus would require the establishment of appropriate limits in the Radio Regulations.</a:t>
            </a:r>
          </a:p>
          <a:p>
            <a:pPr marL="285750" lvl="2" indent="-285750">
              <a:spcBef>
                <a:spcPts val="1200"/>
              </a:spcBef>
              <a:buFont typeface="Arial" panose="020B0604020202020204" pitchFamily="34" charset="0"/>
              <a:buChar char="•"/>
            </a:pPr>
            <a:r>
              <a:rPr lang="en-GB" sz="2000" b="0" kern="100" spc="-100" dirty="0">
                <a:solidFill>
                  <a:srgbClr val="C00000"/>
                </a:solidFill>
                <a:latin typeface="+mn-lt"/>
                <a:ea typeface="Roboto" panose="02000000000000000000" pitchFamily="2" charset="0"/>
              </a:rPr>
              <a:t>Preliminary WRC-31 </a:t>
            </a:r>
            <a:r>
              <a:rPr lang="en-GB" sz="2000" b="0" kern="100" spc="-100">
                <a:solidFill>
                  <a:srgbClr val="C00000"/>
                </a:solidFill>
                <a:latin typeface="+mn-lt"/>
                <a:ea typeface="Roboto" panose="02000000000000000000" pitchFamily="2" charset="0"/>
              </a:rPr>
              <a:t>agenda item </a:t>
            </a:r>
            <a:r>
              <a:rPr lang="en-GB" sz="2000" b="0" kern="100" spc="-100" dirty="0">
                <a:solidFill>
                  <a:srgbClr val="C00000"/>
                </a:solidFill>
                <a:latin typeface="+mn-lt"/>
                <a:ea typeface="Roboto" panose="02000000000000000000" pitchFamily="2" charset="0"/>
              </a:rPr>
              <a:t>2.1 (Extension of the frequency allocation table from 275 GHz to 325 GHz) and </a:t>
            </a:r>
            <a:r>
              <a:rPr lang="en-GB" sz="2000" b="0" kern="100" spc="-100">
                <a:solidFill>
                  <a:srgbClr val="C00000"/>
                </a:solidFill>
                <a:latin typeface="+mn-lt"/>
                <a:ea typeface="Roboto" panose="02000000000000000000" pitchFamily="2" charset="0"/>
              </a:rPr>
              <a:t>agenda item 2.6 </a:t>
            </a:r>
            <a:r>
              <a:rPr lang="en-GB" sz="2000" b="0" kern="100" spc="-100" dirty="0">
                <a:solidFill>
                  <a:srgbClr val="C00000"/>
                </a:solidFill>
                <a:latin typeface="+mn-lt"/>
                <a:ea typeface="Roboto" panose="02000000000000000000" pitchFamily="2" charset="0"/>
              </a:rPr>
              <a:t>(IMT (6G) in bands between 102 and 275 GHz).</a:t>
            </a:r>
          </a:p>
        </p:txBody>
      </p:sp>
    </p:spTree>
    <p:extLst>
      <p:ext uri="{BB962C8B-B14F-4D97-AF65-F5344CB8AC3E}">
        <p14:creationId xmlns:p14="http://schemas.microsoft.com/office/powerpoint/2010/main" val="4538941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21D81-9243-BFCD-9D51-0CFEE98C7442}"/>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0A083333-2543-4280-6BD8-7D562EE8D302}"/>
              </a:ext>
            </a:extLst>
          </p:cNvPr>
          <p:cNvSpPr>
            <a:spLocks noGrp="1"/>
          </p:cNvSpPr>
          <p:nvPr>
            <p:ph type="title"/>
          </p:nvPr>
        </p:nvSpPr>
        <p:spPr/>
        <p:txBody>
          <a:bodyPr>
            <a:normAutofit/>
          </a:bodyPr>
          <a:lstStyle/>
          <a:p>
            <a:r>
              <a:rPr lang="en-GB" dirty="0"/>
              <a:t>Developments</a:t>
            </a:r>
            <a:r>
              <a:rPr lang="en-IE" dirty="0"/>
              <a:t> in spectrum management &amp; use – trends (4)</a:t>
            </a:r>
            <a:endParaRPr lang="en-GB" dirty="0"/>
          </a:p>
        </p:txBody>
      </p:sp>
      <p:sp>
        <p:nvSpPr>
          <p:cNvPr id="2" name="TextBox 1">
            <a:extLst>
              <a:ext uri="{FF2B5EF4-FFF2-40B4-BE49-F238E27FC236}">
                <a16:creationId xmlns:a16="http://schemas.microsoft.com/office/drawing/2014/main" id="{4639338B-369D-1E43-CA54-7038E05BB706}"/>
              </a:ext>
            </a:extLst>
          </p:cNvPr>
          <p:cNvSpPr txBox="1"/>
          <p:nvPr/>
        </p:nvSpPr>
        <p:spPr>
          <a:xfrm>
            <a:off x="388070" y="809762"/>
            <a:ext cx="11415860" cy="5878532"/>
          </a:xfrm>
          <a:prstGeom prst="rect">
            <a:avLst/>
          </a:prstGeom>
          <a:noFill/>
        </p:spPr>
        <p:txBody>
          <a:bodyPr wrap="square" rtlCol="0">
            <a:spAutoFit/>
          </a:bodyPr>
          <a:lstStyle/>
          <a:p>
            <a:pPr marL="0" lvl="1"/>
            <a:r>
              <a:rPr lang="en-GB" sz="2400" kern="100" spc="-100" dirty="0">
                <a:latin typeface="+mn-lt"/>
                <a:ea typeface="Roboto" panose="02000000000000000000" pitchFamily="2" charset="0"/>
              </a:rPr>
              <a:t>Additional (rather compensatory) spectrum for Sea Surface Temperature (SST) measurements</a:t>
            </a:r>
          </a:p>
          <a:p>
            <a:pPr marL="742950" lvl="2" indent="-285750">
              <a:buFont typeface="Arial" panose="020B0604020202020204" pitchFamily="34" charset="0"/>
              <a:buChar char="•"/>
            </a:pPr>
            <a:endParaRPr lang="en-GB" sz="2000" b="0" kern="100" spc="-100" dirty="0">
              <a:latin typeface="+mn-lt"/>
              <a:ea typeface="Roboto" panose="02000000000000000000" pitchFamily="2" charset="0"/>
            </a:endParaRPr>
          </a:p>
          <a:p>
            <a:pPr marL="285750" lvl="2" indent="-285750">
              <a:buFont typeface="Arial" panose="020B0604020202020204" pitchFamily="34" charset="0"/>
              <a:buChar char="•"/>
            </a:pPr>
            <a:r>
              <a:rPr lang="en-GB" sz="2000" b="0" kern="100" spc="-100" dirty="0">
                <a:solidFill>
                  <a:srgbClr val="00B050"/>
                </a:solidFill>
                <a:latin typeface="+mn-lt"/>
                <a:ea typeface="Roboto" panose="02000000000000000000" pitchFamily="2" charset="0"/>
              </a:rPr>
              <a:t>Opportunity:</a:t>
            </a:r>
            <a:r>
              <a:rPr lang="en-GB" sz="2000" b="0" kern="100" spc="-100" dirty="0">
                <a:latin typeface="+mn-lt"/>
                <a:ea typeface="Roboto" panose="02000000000000000000" pitchFamily="2" charset="0"/>
              </a:rPr>
              <a:t> WRC-27 Agenda Item 1.19 aims at new frequency allocations for EESS (passive) in the bands 4.2-4.4 GHz and 8.4-8.5 GHz </a:t>
            </a:r>
            <a:r>
              <a:rPr lang="en-GB" sz="2000" b="0" kern="100" spc="-100" dirty="0">
                <a:solidFill>
                  <a:srgbClr val="C00000"/>
                </a:solidFill>
                <a:latin typeface="+mn-lt"/>
                <a:ea typeface="Roboto" panose="02000000000000000000" pitchFamily="2" charset="0"/>
              </a:rPr>
              <a:t>(on a non-protection basis)</a:t>
            </a:r>
            <a:r>
              <a:rPr lang="en-GB" sz="2000" b="0" kern="100" spc="-100" dirty="0">
                <a:latin typeface="+mn-lt"/>
                <a:ea typeface="Roboto" panose="02000000000000000000" pitchFamily="2" charset="0"/>
              </a:rPr>
              <a:t>;</a:t>
            </a:r>
          </a:p>
          <a:p>
            <a:pPr marL="742950" lvl="2" indent="-285750">
              <a:spcBef>
                <a:spcPts val="1200"/>
              </a:spcBef>
              <a:buFont typeface="Arial" panose="020B0604020202020204" pitchFamily="34" charset="0"/>
              <a:buChar char="•"/>
            </a:pPr>
            <a:r>
              <a:rPr lang="en-GB" sz="2000" b="0" kern="100" spc="-100" dirty="0">
                <a:latin typeface="+mn-lt"/>
                <a:ea typeface="Roboto" panose="02000000000000000000" pitchFamily="2" charset="0"/>
              </a:rPr>
              <a:t>Compensation for the degraded usability </a:t>
            </a:r>
            <a:r>
              <a:rPr lang="en-IE" sz="2000" b="0" kern="100" spc="-100" dirty="0">
                <a:latin typeface="+mn-lt"/>
                <a:ea typeface="Roboto" panose="02000000000000000000" pitchFamily="2" charset="0"/>
              </a:rPr>
              <a:t>and quality of the SST measurement data in </a:t>
            </a:r>
            <a:r>
              <a:rPr lang="en-GB" sz="2000" b="0" kern="100" spc="-100" dirty="0">
                <a:latin typeface="+mn-lt"/>
                <a:ea typeface="Roboto" panose="02000000000000000000" pitchFamily="2" charset="0"/>
              </a:rPr>
              <a:t>the 6/7 GHz range due to the </a:t>
            </a:r>
            <a:r>
              <a:rPr lang="en-IE" sz="2000" b="0" kern="100" spc="-100" dirty="0">
                <a:latin typeface="+mn-lt"/>
                <a:ea typeface="Roboto" panose="02000000000000000000" pitchFamily="2" charset="0"/>
              </a:rPr>
              <a:t>IMT identification in that range at WRC-23;</a:t>
            </a:r>
          </a:p>
          <a:p>
            <a:pPr marL="1200150" lvl="3" indent="-285750">
              <a:spcBef>
                <a:spcPts val="1200"/>
              </a:spcBef>
              <a:buFont typeface="Arial" panose="020B0604020202020204" pitchFamily="34" charset="0"/>
              <a:buChar char="•"/>
            </a:pPr>
            <a:r>
              <a:rPr lang="en-IE" sz="2000" b="0" kern="100" spc="-100" dirty="0">
                <a:latin typeface="+mn-lt"/>
                <a:ea typeface="Roboto" panose="02000000000000000000" pitchFamily="2" charset="0"/>
              </a:rPr>
              <a:t>Vision: Future multichannel instruments utilising all three bands for SST measurements. </a:t>
            </a:r>
          </a:p>
          <a:p>
            <a:pPr marL="742950" lvl="2" indent="-285750">
              <a:spcBef>
                <a:spcPts val="1200"/>
              </a:spcBef>
              <a:buFont typeface="Arial" panose="020B0604020202020204" pitchFamily="34" charset="0"/>
              <a:buChar char="•"/>
            </a:pPr>
            <a:r>
              <a:rPr lang="en-IE" sz="2000" b="0" kern="100" spc="-100" dirty="0">
                <a:solidFill>
                  <a:srgbClr val="C00000"/>
                </a:solidFill>
                <a:latin typeface="+mn-lt"/>
                <a:ea typeface="Roboto" panose="02000000000000000000" pitchFamily="2" charset="0"/>
              </a:rPr>
              <a:t>Some potential negative impacts </a:t>
            </a:r>
            <a:r>
              <a:rPr lang="en-IE" sz="2000" b="0" kern="100" spc="-100" dirty="0">
                <a:latin typeface="+mn-lt"/>
                <a:ea typeface="Roboto" panose="02000000000000000000" pitchFamily="2" charset="0"/>
              </a:rPr>
              <a:t>on these potential new allocations to EESS (passive) for SST measurements in the bands 4200-4400 MHz and 8400-8500 MHz </a:t>
            </a:r>
            <a:r>
              <a:rPr lang="en-IE" sz="2000" b="0" kern="100" spc="-100" dirty="0">
                <a:solidFill>
                  <a:srgbClr val="C00000"/>
                </a:solidFill>
                <a:latin typeface="+mn-lt"/>
                <a:ea typeface="Roboto" panose="02000000000000000000" pitchFamily="2" charset="0"/>
              </a:rPr>
              <a:t>from potential IMT identification under WRC-27 agenda item 1.7</a:t>
            </a:r>
            <a:r>
              <a:rPr lang="en-IE" sz="2000" b="0" kern="100" spc="-100" dirty="0">
                <a:latin typeface="+mn-lt"/>
                <a:ea typeface="Roboto" panose="02000000000000000000" pitchFamily="2" charset="0"/>
              </a:rPr>
              <a:t>.</a:t>
            </a:r>
          </a:p>
          <a:p>
            <a:pPr marL="742950" lvl="2" indent="-285750">
              <a:spcBef>
                <a:spcPts val="1200"/>
              </a:spcBef>
              <a:buFont typeface="Arial" panose="020B0604020202020204" pitchFamily="34" charset="0"/>
              <a:buChar char="•"/>
            </a:pPr>
            <a:endParaRPr lang="en-IE" sz="2000" b="0" kern="100" spc="-100" dirty="0">
              <a:latin typeface="+mn-lt"/>
              <a:ea typeface="Roboto" panose="02000000000000000000" pitchFamily="2" charset="0"/>
            </a:endParaRPr>
          </a:p>
          <a:p>
            <a:pPr marL="742950" lvl="2" indent="-285750">
              <a:spcBef>
                <a:spcPts val="1200"/>
              </a:spcBef>
              <a:buFont typeface="Arial" panose="020B0604020202020204" pitchFamily="34" charset="0"/>
              <a:buChar char="•"/>
            </a:pPr>
            <a:endParaRPr lang="en-IE" sz="2000" b="0" kern="100" spc="-100" dirty="0">
              <a:latin typeface="+mn-lt"/>
              <a:ea typeface="Roboto" panose="02000000000000000000" pitchFamily="2" charset="0"/>
            </a:endParaRPr>
          </a:p>
          <a:p>
            <a:pPr marL="742950" lvl="2" indent="-285750">
              <a:spcBef>
                <a:spcPts val="1200"/>
              </a:spcBef>
              <a:buFont typeface="Arial" panose="020B0604020202020204" pitchFamily="34" charset="0"/>
              <a:buChar char="•"/>
            </a:pPr>
            <a:endParaRPr lang="en-GB" sz="2000" b="0" kern="100" spc="-100" dirty="0">
              <a:latin typeface="+mn-lt"/>
              <a:ea typeface="Roboto" panose="02000000000000000000" pitchFamily="2" charset="0"/>
            </a:endParaRPr>
          </a:p>
          <a:p>
            <a:pPr marL="742950" lvl="2" indent="-285750">
              <a:spcBef>
                <a:spcPts val="1200"/>
              </a:spcBef>
              <a:buFont typeface="Arial" panose="020B0604020202020204" pitchFamily="34" charset="0"/>
              <a:buChar char="•"/>
            </a:pPr>
            <a:endParaRPr lang="en-GB" sz="1800" b="0" kern="100" spc="-100" dirty="0">
              <a:latin typeface="+mn-lt"/>
              <a:ea typeface="Roboto" panose="02000000000000000000" pitchFamily="2" charset="0"/>
            </a:endParaRPr>
          </a:p>
        </p:txBody>
      </p:sp>
    </p:spTree>
    <p:extLst>
      <p:ext uri="{BB962C8B-B14F-4D97-AF65-F5344CB8AC3E}">
        <p14:creationId xmlns:p14="http://schemas.microsoft.com/office/powerpoint/2010/main" val="1253482974"/>
      </p:ext>
    </p:extLst>
  </p:cSld>
  <p:clrMapOvr>
    <a:masterClrMapping/>
  </p:clrMapOvr>
  <p:transition/>
</p:sld>
</file>

<file path=ppt/theme/theme1.xml><?xml version="1.0" encoding="utf-8"?>
<a:theme xmlns:a="http://schemas.openxmlformats.org/drawingml/2006/main" name="Corporate Template">
  <a:themeElements>
    <a:clrScheme name="EUMETSAT">
      <a:dk1>
        <a:srgbClr val="FFFFFF"/>
      </a:dk1>
      <a:lt1>
        <a:srgbClr val="00205B"/>
      </a:lt1>
      <a:dk2>
        <a:srgbClr val="38484E"/>
      </a:dk2>
      <a:lt2>
        <a:srgbClr val="5B7F95"/>
      </a:lt2>
      <a:accent1>
        <a:srgbClr val="00B5E2"/>
      </a:accent1>
      <a:accent2>
        <a:srgbClr val="EAAA00"/>
      </a:accent2>
      <a:accent3>
        <a:srgbClr val="00B2A9"/>
      </a:accent3>
      <a:accent4>
        <a:srgbClr val="FE5000"/>
      </a:accent4>
      <a:accent5>
        <a:srgbClr val="7C7FAB"/>
      </a:accent5>
      <a:accent6>
        <a:srgbClr val="D6D2C4"/>
      </a:accent6>
      <a:hlink>
        <a:srgbClr val="C5B9AC"/>
      </a:hlink>
      <a:folHlink>
        <a:srgbClr val="968C83"/>
      </a:folHlink>
    </a:clrScheme>
    <a:fontScheme name="EUMETSAT Font">
      <a:majorFont>
        <a:latin typeface="Bahnschrift SemiBold"/>
        <a:ea typeface=""/>
        <a:cs typeface=""/>
      </a:majorFont>
      <a:minorFont>
        <a:latin typeface="Bahnschrif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square" rtlCol="0">
        <a:spAutoFit/>
      </a:bodyPr>
      <a:lstStyle>
        <a:defPPr>
          <a:defRPr sz="1600" b="0" kern="100" spc="-100" dirty="0" err="1" smtClean="0">
            <a:solidFill>
              <a:schemeClr val="tx2"/>
            </a:solidFill>
            <a:latin typeface="Bahnschrift Light" panose="020B0502040204020203" pitchFamily="34" charset="0"/>
            <a:ea typeface="Roboto" panose="02000000000000000000" pitchFamily="2" charset="0"/>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Landscape Template (Corporate)" id="{700658B4-1887-4E74-8C09-D39B3D14ACA5}" vid="{7AB13581-7F32-47D6-B0F7-E1217CBC87B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26059EE354542A36111176EC82F5C" ma:contentTypeVersion="11" ma:contentTypeDescription="Create a new document." ma:contentTypeScope="" ma:versionID="5737e5db94232399f9b67cdeb7c04340">
  <xsd:schema xmlns:xsd="http://www.w3.org/2001/XMLSchema" xmlns:xs="http://www.w3.org/2001/XMLSchema" xmlns:p="http://schemas.microsoft.com/office/2006/metadata/properties" xmlns:ns3="f5685be3-b81a-4c07-9c40-e77ac9c30276" targetNamespace="http://schemas.microsoft.com/office/2006/metadata/properties" ma:root="true" ma:fieldsID="faf1aff7f639f460fed6cef24175bf1e" ns3:_="">
    <xsd:import namespace="f5685be3-b81a-4c07-9c40-e77ac9c302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85be3-b81a-4c07-9c40-e77ac9c30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SystemTags" ma:index="18"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49BF3D-F96E-4435-92CF-07F545343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685be3-b81a-4c07-9c40-e77ac9c30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E65FC0-47ED-4181-AD5F-6BC5202C23B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f5685be3-b81a-4c07-9c40-e77ac9c30276"/>
    <ds:schemaRef ds:uri="http://www.w3.org/XML/1998/namespace"/>
    <ds:schemaRef ds:uri="http://purl.org/dc/dcmitype/"/>
  </ds:schemaRefs>
</ds:datastoreItem>
</file>

<file path=customXml/itemProps3.xml><?xml version="1.0" encoding="utf-8"?>
<ds:datastoreItem xmlns:ds="http://schemas.openxmlformats.org/officeDocument/2006/customXml" ds:itemID="{B3A933FB-F595-4911-B8ED-53F0308A19E1}">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Presentation Landscape Template (Corporate) (1)</Template>
  <TotalTime>6348</TotalTime>
  <Words>2313</Words>
  <Application>Microsoft Office PowerPoint</Application>
  <PresentationFormat>Widescreen</PresentationFormat>
  <Paragraphs>150</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Bahnschrift Light</vt:lpstr>
      <vt:lpstr>Bahnschrift SemiLight</vt:lpstr>
      <vt:lpstr>Century Gothic</vt:lpstr>
      <vt:lpstr>Helvetica</vt:lpstr>
      <vt:lpstr>Roboto</vt:lpstr>
      <vt:lpstr>Symbol</vt:lpstr>
      <vt:lpstr>Tahoma</vt:lpstr>
      <vt:lpstr>Times New Roman</vt:lpstr>
      <vt:lpstr>Wingdings</vt:lpstr>
      <vt:lpstr>Corporate Template</vt:lpstr>
      <vt:lpstr>PowerPoint Presentation</vt:lpstr>
      <vt:lpstr>Introduction</vt:lpstr>
      <vt:lpstr>Developments in spectrum management &amp; use – where/how to observe?</vt:lpstr>
      <vt:lpstr>Developments in spectrum management &amp; use – WRC-Process</vt:lpstr>
      <vt:lpstr>WRC-27 Agenda – Responsible and contributing ITU-R groups </vt:lpstr>
      <vt:lpstr>Developments in spectrum management &amp; use – trends (1)</vt:lpstr>
      <vt:lpstr>Developments in spectrum management &amp; use – trends (2)</vt:lpstr>
      <vt:lpstr>Developments in spectrum management &amp; use – trends (3)</vt:lpstr>
      <vt:lpstr>Developments in spectrum management &amp; use – trends (4)</vt:lpstr>
      <vt:lpstr>Developments in spectrum management &amp; use – trends (5)</vt:lpstr>
      <vt:lpstr>Developments in spectrum management &amp; use – trends (6)</vt:lpstr>
      <vt:lpstr>Developments in spectrum management &amp; use – trends (7)</vt:lpstr>
      <vt:lpstr>Summary</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Schneider</dc:creator>
  <cp:lastModifiedBy>Markus Dreis</cp:lastModifiedBy>
  <cp:revision>226</cp:revision>
  <cp:lastPrinted>2006-03-06T14:11:17Z</cp:lastPrinted>
  <dcterms:created xsi:type="dcterms:W3CDTF">2022-06-30T09:03:47Z</dcterms:created>
  <dcterms:modified xsi:type="dcterms:W3CDTF">2025-10-21T08:24:57Z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0x010100C6326059EE354542A36111176EC82F5C</vt:lpwstr>
  </property>
  <property fmtid="{D5CDD505-2E9C-101B-9397-08002B2CF9AE}" pid="3" name="DM_DOCNUM">
    <vt:lpwstr>1401966</vt:lpwstr>
  </property>
  <property fmtid="{D5CDD505-2E9C-101B-9397-08002B2CF9AE}" pid="4" name="DM_DOCNAME">
    <vt:lpwstr>Einordnung der Ergebnisse zu WRC-23 TOPs</vt:lpwstr>
  </property>
  <property fmtid="{D5CDD505-2E9C-101B-9397-08002B2CF9AE}" pid="5" name="DM_AUTHOR">
    <vt:lpwstr>Markus Dreis</vt:lpwstr>
  </property>
  <property fmtid="{D5CDD505-2E9C-101B-9397-08002B2CF9AE}" pid="6" name="DM_E_DOC_NO">
    <vt:lpwstr>EUM/SGS/VWG/24/1401966</vt:lpwstr>
  </property>
  <property fmtid="{D5CDD505-2E9C-101B-9397-08002B2CF9AE}" pid="7" name="DM_E_VER_NO">
    <vt:lpwstr>1 Draft</vt:lpwstr>
  </property>
  <property fmtid="{D5CDD505-2E9C-101B-9397-08002B2CF9AE}" pid="8" name="DM_E_ISS_DATE">
    <vt:lpwstr>22 February 2024</vt:lpwstr>
  </property>
  <property fmtid="{D5CDD505-2E9C-101B-9397-08002B2CF9AE}" pid="9" name="DM_E_FROM_PERS2">
    <vt:lpwstr/>
  </property>
  <property fmtid="{D5CDD505-2E9C-101B-9397-08002B2CF9AE}" pid="10" name="DM_E_CONFID">
    <vt:lpwstr/>
  </property>
  <property fmtid="{D5CDD505-2E9C-101B-9397-08002B2CF9AE}" pid="11" name="DM_E_WBS_CODE">
    <vt:lpwstr/>
  </property>
  <property fmtid="{D5CDD505-2E9C-101B-9397-08002B2CF9AE}" pid="12" name="DM_E_DISTRIB">
    <vt:lpwstr/>
  </property>
  <property fmtid="{D5CDD505-2E9C-101B-9397-08002B2CF9AE}" pid="13" name="DIGITAL_SIGNATURE">
    <vt:lpwstr/>
  </property>
</Properties>
</file>